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Spectral"/>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ifSsqtIwFhephIrnoKx76x/ZC5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5.xml"/><Relationship Id="rId42" Type="http://schemas.openxmlformats.org/officeDocument/2006/relationships/font" Target="fonts/Spectral-bold.fntdata"/><Relationship Id="rId41" Type="http://schemas.openxmlformats.org/officeDocument/2006/relationships/font" Target="fonts/Spectral-regular.fntdata"/><Relationship Id="rId22" Type="http://schemas.openxmlformats.org/officeDocument/2006/relationships/slide" Target="slides/slide17.xml"/><Relationship Id="rId44" Type="http://schemas.openxmlformats.org/officeDocument/2006/relationships/font" Target="fonts/Spectral-boldItalic.fntdata"/><Relationship Id="rId21" Type="http://schemas.openxmlformats.org/officeDocument/2006/relationships/slide" Target="slides/slide16.xml"/><Relationship Id="rId43" Type="http://schemas.openxmlformats.org/officeDocument/2006/relationships/font" Target="fonts/Spectral-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Th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Thin-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Roboto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obotoMedium-italic.fntdata"/><Relationship Id="rId16" Type="http://schemas.openxmlformats.org/officeDocument/2006/relationships/slide" Target="slides/slide11.xml"/><Relationship Id="rId38" Type="http://schemas.openxmlformats.org/officeDocument/2006/relationships/font" Target="fonts/Robo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c067e53a5_0_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30c067e53a5_0_9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30c067e53a5_0_9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c067e53a5_0_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30c067e53a5_0_9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30c067e53a5_0_9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c067e53a5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30c067e53a5_0_9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30c067e53a5_0_9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c067e53a5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30c067e53a5_0_9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30c067e53a5_0_9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c067e53a5_0_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30c067e53a5_0_9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0c067e53a5_0_9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8c0d0a792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308c0d0a792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308c0d0a792_0_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0a35c39a8d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30a35c39a8d_0_7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30a35c39a8d_0_7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ac0f390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0ac0f390b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0ac0f390b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ac0f390b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0ac0f390b8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0ac0f390b8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ac0f390b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0ac0f390b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30ac0f390b8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c067e53a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0c067e53a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https://ctf.hackthebox.com/event/details/hack-the-boo-2024-practice-1811</a:t>
            </a:r>
            <a:endParaRPr/>
          </a:p>
        </p:txBody>
      </p:sp>
      <p:sp>
        <p:nvSpPr>
          <p:cNvPr id="166" name="Google Shape;166;g30c067e53a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ac0f390b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0ac0f390b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30ac0f390b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0c067e53a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30c067e53a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30c067e53a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c067e53a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30c067e53a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30c067e53a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8c0d0a792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308c0d0a792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g308c0d0a792_0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6c01dda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06c01dda1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p:txBody>
      </p:sp>
      <p:sp>
        <p:nvSpPr>
          <p:cNvPr id="174" name="Google Shape;174;g306c01dda1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8c0d0a79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08c0d0a792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308c0d0a792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8c0d0a792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08c0d0a792_0_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308c0d0a792_0_2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a35c39a8d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30a35c39a8d_0_6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30a35c39a8d_0_6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a35c39a8d_0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0a35c39a8d_0_7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30a35c39a8d_0_7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c067e53a5_0_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30c067e53a5_0_9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30c067e53a5_0_9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2.jpg"/><Relationship Id="rId5" Type="http://schemas.openxmlformats.org/officeDocument/2006/relationships/image" Target="../media/image47.png"/><Relationship Id="rId6" Type="http://schemas.openxmlformats.org/officeDocument/2006/relationships/hyperlink" Target="http://sdr.r9a.ru/" TargetMode="External"/><Relationship Id="rId7" Type="http://schemas.openxmlformats.org/officeDocument/2006/relationships/image" Target="../media/image5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tryhackme.com/r/room/ohsint" TargetMode="External"/><Relationship Id="rId5" Type="http://schemas.openxmlformats.org/officeDocument/2006/relationships/hyperlink" Target="https://tryhackme.com/r/room/ohsint" TargetMode="External"/><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hyperlink" Target="http://whatsmyname.a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hyperlink" Target="https://tryhackme.com/r/room/ohsint" TargetMode="External"/><Relationship Id="rId5" Type="http://schemas.openxmlformats.org/officeDocument/2006/relationships/hyperlink" Target="https://tryhackme.com/r/room/ohsi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2.gif"/><Relationship Id="rId5" Type="http://schemas.openxmlformats.org/officeDocument/2006/relationships/image" Target="../media/image4.gif"/><Relationship Id="rId6" Type="http://schemas.openxmlformats.org/officeDocument/2006/relationships/image" Target="../media/image13.gif"/></Relationships>
</file>

<file path=ppt/slides/_rels/slide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0.png"/><Relationship Id="rId13" Type="http://schemas.openxmlformats.org/officeDocument/2006/relationships/image" Target="../media/image21.png"/><Relationship Id="rId12"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11.png"/><Relationship Id="rId15" Type="http://schemas.openxmlformats.org/officeDocument/2006/relationships/image" Target="../media/image19.png"/><Relationship Id="rId14"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7.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5.jpg"/><Relationship Id="rId13" Type="http://schemas.openxmlformats.org/officeDocument/2006/relationships/image" Target="../media/image18.png"/><Relationship Id="rId12"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5.jpg"/><Relationship Id="rId9"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30c067e53a5_0_99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g30c067e53a5_0_998"/>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66" name="Google Shape;266;g30c067e53a5_0_998"/>
          <p:cNvPicPr preferRelativeResize="0"/>
          <p:nvPr/>
        </p:nvPicPr>
        <p:blipFill>
          <a:blip r:embed="rId4">
            <a:alphaModFix/>
          </a:blip>
          <a:stretch>
            <a:fillRect/>
          </a:stretch>
        </p:blipFill>
        <p:spPr>
          <a:xfrm>
            <a:off x="1936275" y="1819700"/>
            <a:ext cx="8319450" cy="415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30c067e53a5_0_9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3" name="Google Shape;273;g30c067e53a5_0_964"/>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74" name="Google Shape;274;g30c067e53a5_0_964"/>
          <p:cNvPicPr preferRelativeResize="0"/>
          <p:nvPr/>
        </p:nvPicPr>
        <p:blipFill>
          <a:blip r:embed="rId4">
            <a:alphaModFix/>
          </a:blip>
          <a:stretch>
            <a:fillRect/>
          </a:stretch>
        </p:blipFill>
        <p:spPr>
          <a:xfrm>
            <a:off x="1475663" y="1794348"/>
            <a:ext cx="9240673" cy="4385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30c067e53a5_0_97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1" name="Google Shape;281;g30c067e53a5_0_971"/>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82" name="Google Shape;282;g30c067e53a5_0_971"/>
          <p:cNvPicPr preferRelativeResize="0"/>
          <p:nvPr/>
        </p:nvPicPr>
        <p:blipFill>
          <a:blip r:embed="rId4">
            <a:alphaModFix/>
          </a:blip>
          <a:stretch>
            <a:fillRect/>
          </a:stretch>
        </p:blipFill>
        <p:spPr>
          <a:xfrm>
            <a:off x="1312175" y="1738674"/>
            <a:ext cx="9567652" cy="454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0c067e53a5_0_9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9" name="Google Shape;289;g30c067e53a5_0_978"/>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90" name="Google Shape;290;g30c067e53a5_0_978"/>
          <p:cNvPicPr preferRelativeResize="0"/>
          <p:nvPr/>
        </p:nvPicPr>
        <p:blipFill>
          <a:blip r:embed="rId4">
            <a:alphaModFix/>
          </a:blip>
          <a:stretch>
            <a:fillRect/>
          </a:stretch>
        </p:blipFill>
        <p:spPr>
          <a:xfrm>
            <a:off x="1568075" y="1953148"/>
            <a:ext cx="9055852" cy="429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30c067e53a5_0_9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7" name="Google Shape;297;g30c067e53a5_0_988"/>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98" name="Google Shape;298;g30c067e53a5_0_988"/>
          <p:cNvPicPr preferRelativeResize="0"/>
          <p:nvPr/>
        </p:nvPicPr>
        <p:blipFill>
          <a:blip r:embed="rId4">
            <a:alphaModFix/>
          </a:blip>
          <a:stretch>
            <a:fillRect/>
          </a:stretch>
        </p:blipFill>
        <p:spPr>
          <a:xfrm>
            <a:off x="0" y="1690688"/>
            <a:ext cx="12192000" cy="347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308c0d0a792_0_294"/>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05" name="Google Shape;305;g308c0d0a792_0_294"/>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SIGINT</a:t>
            </a:r>
            <a:endParaRPr sz="2800">
              <a:solidFill>
                <a:schemeClr val="lt1"/>
              </a:solidFill>
              <a:latin typeface="Spectral"/>
              <a:ea typeface="Spectral"/>
              <a:cs typeface="Spectral"/>
              <a:sym typeface="Spectral"/>
            </a:endParaRPr>
          </a:p>
          <a:p>
            <a:pPr indent="0" lvl="0" marL="0" rtl="0" algn="ctr">
              <a:spcBef>
                <a:spcPts val="0"/>
              </a:spcBef>
              <a:spcAft>
                <a:spcPts val="0"/>
              </a:spcAft>
              <a:buNone/>
            </a:pPr>
            <a:r>
              <a:rPr lang="en-GB" sz="2800">
                <a:solidFill>
                  <a:schemeClr val="lt1"/>
                </a:solidFill>
                <a:latin typeface="Spectral"/>
                <a:ea typeface="Spectral"/>
                <a:cs typeface="Spectral"/>
                <a:sym typeface="Spectral"/>
              </a:rPr>
              <a:t>Signals Intelligence </a:t>
            </a:r>
            <a:endParaRPr sz="2800">
              <a:solidFill>
                <a:schemeClr val="lt1"/>
              </a:solidFill>
              <a:latin typeface="Spectral"/>
              <a:ea typeface="Spectral"/>
              <a:cs typeface="Spectral"/>
              <a:sym typeface="Spectral"/>
            </a:endParaRPr>
          </a:p>
        </p:txBody>
      </p:sp>
      <p:pic>
        <p:nvPicPr>
          <p:cNvPr id="306" name="Google Shape;306;g308c0d0a792_0_294"/>
          <p:cNvPicPr preferRelativeResize="0"/>
          <p:nvPr/>
        </p:nvPicPr>
        <p:blipFill>
          <a:blip r:embed="rId4">
            <a:alphaModFix/>
          </a:blip>
          <a:stretch>
            <a:fillRect/>
          </a:stretch>
        </p:blipFill>
        <p:spPr>
          <a:xfrm>
            <a:off x="8571245" y="1692399"/>
            <a:ext cx="2442225" cy="1627749"/>
          </a:xfrm>
          <a:prstGeom prst="rect">
            <a:avLst/>
          </a:prstGeom>
          <a:noFill/>
          <a:ln>
            <a:noFill/>
          </a:ln>
        </p:spPr>
      </p:pic>
      <p:sp>
        <p:nvSpPr>
          <p:cNvPr id="307" name="Google Shape;307;g308c0d0a792_0_294"/>
          <p:cNvSpPr txBox="1"/>
          <p:nvPr/>
        </p:nvSpPr>
        <p:spPr>
          <a:xfrm>
            <a:off x="8299863" y="3376300"/>
            <a:ext cx="29850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2"/>
                </a:solidFill>
                <a:latin typeface="Spectral"/>
                <a:ea typeface="Spectral"/>
                <a:cs typeface="Spectral"/>
                <a:sym typeface="Spectral"/>
              </a:rPr>
              <a:t>Russian Surveillance Ship viktor-leonov</a:t>
            </a:r>
            <a:endParaRPr sz="1200">
              <a:solidFill>
                <a:schemeClr val="lt2"/>
              </a:solidFill>
              <a:latin typeface="Spectral"/>
              <a:ea typeface="Spectral"/>
              <a:cs typeface="Spectral"/>
              <a:sym typeface="Spectral"/>
            </a:endParaRPr>
          </a:p>
          <a:p>
            <a:pPr indent="0" lvl="0" marL="0" rtl="0" algn="l">
              <a:spcBef>
                <a:spcPts val="0"/>
              </a:spcBef>
              <a:spcAft>
                <a:spcPts val="0"/>
              </a:spcAft>
              <a:buNone/>
            </a:pPr>
            <a:r>
              <a:t/>
            </a:r>
            <a:endParaRPr sz="1200">
              <a:solidFill>
                <a:schemeClr val="lt2"/>
              </a:solidFill>
              <a:latin typeface="Spectral"/>
              <a:ea typeface="Spectral"/>
              <a:cs typeface="Spectral"/>
              <a:sym typeface="Spectral"/>
            </a:endParaRPr>
          </a:p>
          <a:p>
            <a:pPr indent="0" lvl="0" marL="0" rtl="0" algn="ctr">
              <a:spcBef>
                <a:spcPts val="0"/>
              </a:spcBef>
              <a:spcAft>
                <a:spcPts val="0"/>
              </a:spcAft>
              <a:buNone/>
            </a:pPr>
            <a:r>
              <a:rPr lang="en-GB" sz="1200">
                <a:solidFill>
                  <a:schemeClr val="lt2"/>
                </a:solidFill>
                <a:latin typeface="Spectral"/>
                <a:ea typeface="Spectral"/>
                <a:cs typeface="Spectral"/>
                <a:sym typeface="Spectral"/>
              </a:rPr>
              <a:t>Naughty Naughty !</a:t>
            </a:r>
            <a:endParaRPr sz="1200">
              <a:solidFill>
                <a:schemeClr val="lt2"/>
              </a:solidFill>
              <a:latin typeface="Spectral"/>
              <a:ea typeface="Spectral"/>
              <a:cs typeface="Spectral"/>
              <a:sym typeface="Spectral"/>
            </a:endParaRPr>
          </a:p>
        </p:txBody>
      </p:sp>
      <p:pic>
        <p:nvPicPr>
          <p:cNvPr id="308" name="Google Shape;308;g308c0d0a792_0_294"/>
          <p:cNvPicPr preferRelativeResize="0"/>
          <p:nvPr/>
        </p:nvPicPr>
        <p:blipFill>
          <a:blip r:embed="rId5">
            <a:alphaModFix/>
          </a:blip>
          <a:stretch>
            <a:fillRect/>
          </a:stretch>
        </p:blipFill>
        <p:spPr>
          <a:xfrm>
            <a:off x="4450503" y="1692399"/>
            <a:ext cx="3291001" cy="2860900"/>
          </a:xfrm>
          <a:prstGeom prst="rect">
            <a:avLst/>
          </a:prstGeom>
          <a:noFill/>
          <a:ln>
            <a:noFill/>
          </a:ln>
        </p:spPr>
      </p:pic>
      <p:sp>
        <p:nvSpPr>
          <p:cNvPr id="309" name="Google Shape;309;g308c0d0a792_0_294"/>
          <p:cNvSpPr txBox="1"/>
          <p:nvPr/>
        </p:nvSpPr>
        <p:spPr>
          <a:xfrm>
            <a:off x="4603488" y="4634275"/>
            <a:ext cx="2985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u="sng">
                <a:solidFill>
                  <a:schemeClr val="hlink"/>
                </a:solidFill>
                <a:latin typeface="Spectral"/>
                <a:ea typeface="Spectral"/>
                <a:cs typeface="Spectral"/>
                <a:sym typeface="Spectral"/>
                <a:hlinkClick r:id="rId6"/>
              </a:rPr>
              <a:t>/http://sdr.r9a.ru/</a:t>
            </a:r>
            <a:endParaRPr sz="1200">
              <a:solidFill>
                <a:schemeClr val="lt2"/>
              </a:solidFill>
              <a:latin typeface="Spectral"/>
              <a:ea typeface="Spectral"/>
              <a:cs typeface="Spectral"/>
              <a:sym typeface="Spectral"/>
            </a:endParaRPr>
          </a:p>
          <a:p>
            <a:pPr indent="0" lvl="0" marL="0" rtl="0" algn="ctr">
              <a:spcBef>
                <a:spcPts val="0"/>
              </a:spcBef>
              <a:spcAft>
                <a:spcPts val="0"/>
              </a:spcAft>
              <a:buNone/>
            </a:pPr>
            <a:r>
              <a:rPr lang="en-GB" sz="1200">
                <a:solidFill>
                  <a:schemeClr val="lt2"/>
                </a:solidFill>
                <a:latin typeface="Spectral"/>
                <a:ea typeface="Spectral"/>
                <a:cs typeface="Spectral"/>
                <a:sym typeface="Spectral"/>
              </a:rPr>
              <a:t>A popular web interface to </a:t>
            </a:r>
            <a:r>
              <a:rPr lang="en-GB" sz="1200">
                <a:solidFill>
                  <a:schemeClr val="lt2"/>
                </a:solidFill>
                <a:latin typeface="Spectral"/>
                <a:ea typeface="Spectral"/>
                <a:cs typeface="Spectral"/>
                <a:sym typeface="Spectral"/>
              </a:rPr>
              <a:t>publicly</a:t>
            </a:r>
            <a:r>
              <a:rPr lang="en-GB" sz="1200">
                <a:solidFill>
                  <a:schemeClr val="lt2"/>
                </a:solidFill>
                <a:latin typeface="Spectral"/>
                <a:ea typeface="Spectral"/>
                <a:cs typeface="Spectral"/>
                <a:sym typeface="Spectral"/>
              </a:rPr>
              <a:t> accessible RTL-SDR </a:t>
            </a:r>
            <a:r>
              <a:rPr lang="en-GB" sz="1200">
                <a:solidFill>
                  <a:schemeClr val="lt2"/>
                </a:solidFill>
                <a:latin typeface="Spectral"/>
                <a:ea typeface="Spectral"/>
                <a:cs typeface="Spectral"/>
                <a:sym typeface="Spectral"/>
              </a:rPr>
              <a:t>receivers</a:t>
            </a:r>
            <a:r>
              <a:rPr lang="en-GB" sz="1200">
                <a:solidFill>
                  <a:schemeClr val="lt2"/>
                </a:solidFill>
                <a:latin typeface="Spectral"/>
                <a:ea typeface="Spectral"/>
                <a:cs typeface="Spectral"/>
                <a:sym typeface="Spectral"/>
              </a:rPr>
              <a:t> </a:t>
            </a:r>
            <a:endParaRPr sz="1200">
              <a:solidFill>
                <a:schemeClr val="lt2"/>
              </a:solidFill>
              <a:latin typeface="Spectral"/>
              <a:ea typeface="Spectral"/>
              <a:cs typeface="Spectral"/>
              <a:sym typeface="Spectral"/>
            </a:endParaRPr>
          </a:p>
        </p:txBody>
      </p:sp>
      <p:pic>
        <p:nvPicPr>
          <p:cNvPr id="310" name="Google Shape;310;g308c0d0a792_0_294"/>
          <p:cNvPicPr preferRelativeResize="0"/>
          <p:nvPr/>
        </p:nvPicPr>
        <p:blipFill>
          <a:blip r:embed="rId7">
            <a:alphaModFix/>
          </a:blip>
          <a:stretch>
            <a:fillRect/>
          </a:stretch>
        </p:blipFill>
        <p:spPr>
          <a:xfrm>
            <a:off x="124650" y="1692405"/>
            <a:ext cx="3767475" cy="2040100"/>
          </a:xfrm>
          <a:prstGeom prst="rect">
            <a:avLst/>
          </a:prstGeom>
          <a:noFill/>
          <a:ln>
            <a:noFill/>
          </a:ln>
          <a:effectLst>
            <a:outerShdw blurRad="57150" rotWithShape="0" algn="bl" dir="5400000" dist="19050">
              <a:schemeClr val="lt2">
                <a:alpha val="50000"/>
              </a:schemeClr>
            </a:outerShdw>
          </a:effectLst>
        </p:spPr>
      </p:pic>
      <p:sp>
        <p:nvSpPr>
          <p:cNvPr id="311" name="Google Shape;311;g308c0d0a792_0_294"/>
          <p:cNvSpPr txBox="1"/>
          <p:nvPr/>
        </p:nvSpPr>
        <p:spPr>
          <a:xfrm>
            <a:off x="515875" y="3902200"/>
            <a:ext cx="2985000" cy="12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2"/>
                </a:solidFill>
                <a:latin typeface="Spectral"/>
                <a:ea typeface="Spectral"/>
                <a:cs typeface="Spectral"/>
                <a:sym typeface="Spectral"/>
              </a:rPr>
              <a:t>TACNET - A military battlespace technology to synchronise ground units and vehicles to share data </a:t>
            </a:r>
            <a:endParaRPr sz="1200">
              <a:solidFill>
                <a:schemeClr val="lt2"/>
              </a:solidFill>
              <a:latin typeface="Spectral"/>
              <a:ea typeface="Spectral"/>
              <a:cs typeface="Spectral"/>
              <a:sym typeface="Spectral"/>
            </a:endParaRPr>
          </a:p>
          <a:p>
            <a:pPr indent="0" lvl="0" marL="0" rtl="0" algn="l">
              <a:spcBef>
                <a:spcPts val="0"/>
              </a:spcBef>
              <a:spcAft>
                <a:spcPts val="0"/>
              </a:spcAft>
              <a:buNone/>
            </a:pPr>
            <a:r>
              <a:t/>
            </a:r>
            <a:endParaRPr sz="1200">
              <a:solidFill>
                <a:schemeClr val="lt2"/>
              </a:solidFill>
              <a:latin typeface="Spectral"/>
              <a:ea typeface="Spectral"/>
              <a:cs typeface="Spectral"/>
              <a:sym typeface="Spectral"/>
            </a:endParaRPr>
          </a:p>
          <a:p>
            <a:pPr indent="0" lvl="0" marL="0" rtl="0" algn="ctr">
              <a:spcBef>
                <a:spcPts val="0"/>
              </a:spcBef>
              <a:spcAft>
                <a:spcPts val="0"/>
              </a:spcAft>
              <a:buNone/>
            </a:pPr>
            <a:r>
              <a:rPr lang="en-GB" sz="1200">
                <a:solidFill>
                  <a:schemeClr val="lt2"/>
                </a:solidFill>
                <a:latin typeface="Spectral"/>
                <a:ea typeface="Spectral"/>
                <a:cs typeface="Spectral"/>
                <a:sym typeface="Spectral"/>
              </a:rPr>
              <a:t>One location to mark out every piece of equipment and every soldiers position in real time !! what a great idea - NOT</a:t>
            </a:r>
            <a:endParaRPr sz="1200">
              <a:solidFill>
                <a:schemeClr val="lt2"/>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30a35c39a8d_0_749"/>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18" name="Google Shape;318;g30a35c39a8d_0_749"/>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HUMINT</a:t>
            </a:r>
            <a:endParaRPr sz="2800">
              <a:solidFill>
                <a:schemeClr val="lt1"/>
              </a:solidFill>
              <a:latin typeface="Spectral"/>
              <a:ea typeface="Spectral"/>
              <a:cs typeface="Spectral"/>
              <a:sym typeface="Spectral"/>
            </a:endParaRPr>
          </a:p>
          <a:p>
            <a:pPr indent="0" lvl="0" marL="0" rtl="0" algn="ctr">
              <a:spcBef>
                <a:spcPts val="0"/>
              </a:spcBef>
              <a:spcAft>
                <a:spcPts val="0"/>
              </a:spcAft>
              <a:buNone/>
            </a:pPr>
            <a:r>
              <a:rPr lang="en-GB" sz="2800">
                <a:solidFill>
                  <a:schemeClr val="lt1"/>
                </a:solidFill>
                <a:latin typeface="Spectral"/>
                <a:ea typeface="Spectral"/>
                <a:cs typeface="Spectral"/>
                <a:sym typeface="Spectral"/>
              </a:rPr>
              <a:t>Human Intelligence </a:t>
            </a:r>
            <a:endParaRPr sz="2800">
              <a:solidFill>
                <a:schemeClr val="lt1"/>
              </a:solidFill>
              <a:latin typeface="Spectral"/>
              <a:ea typeface="Spectral"/>
              <a:cs typeface="Spectral"/>
              <a:sym typeface="Spectral"/>
            </a:endParaRPr>
          </a:p>
        </p:txBody>
      </p:sp>
      <p:pic>
        <p:nvPicPr>
          <p:cNvPr id="319" name="Google Shape;319;g30a35c39a8d_0_749"/>
          <p:cNvPicPr preferRelativeResize="0"/>
          <p:nvPr/>
        </p:nvPicPr>
        <p:blipFill>
          <a:blip r:embed="rId4">
            <a:alphaModFix/>
          </a:blip>
          <a:stretch>
            <a:fillRect/>
          </a:stretch>
        </p:blipFill>
        <p:spPr>
          <a:xfrm>
            <a:off x="6854596" y="5561275"/>
            <a:ext cx="4696200" cy="1108300"/>
          </a:xfrm>
          <a:prstGeom prst="rect">
            <a:avLst/>
          </a:prstGeom>
          <a:noFill/>
          <a:ln>
            <a:noFill/>
          </a:ln>
        </p:spPr>
      </p:pic>
      <p:sp>
        <p:nvSpPr>
          <p:cNvPr id="320" name="Google Shape;320;g30a35c39a8d_0_749"/>
          <p:cNvSpPr txBox="1"/>
          <p:nvPr/>
        </p:nvSpPr>
        <p:spPr>
          <a:xfrm>
            <a:off x="3923100" y="2940000"/>
            <a:ext cx="4345800" cy="9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2"/>
                </a:solidFill>
                <a:latin typeface="Consolas"/>
                <a:ea typeface="Consolas"/>
                <a:cs typeface="Consolas"/>
                <a:sym typeface="Consolas"/>
              </a:rPr>
              <a:t>No comment… Do your </a:t>
            </a:r>
            <a:r>
              <a:rPr lang="en-GB" sz="2800">
                <a:solidFill>
                  <a:schemeClr val="lt2"/>
                </a:solidFill>
                <a:latin typeface="Consolas"/>
                <a:ea typeface="Consolas"/>
                <a:cs typeface="Consolas"/>
                <a:sym typeface="Consolas"/>
              </a:rPr>
              <a:t>research</a:t>
            </a:r>
            <a:endParaRPr sz="2800">
              <a:solidFill>
                <a:schemeClr val="lt2"/>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30ac0f390b8_0_0"/>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27" name="Google Shape;327;g30ac0f390b8_0_0"/>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Google Dorking</a:t>
            </a:r>
            <a:endParaRPr sz="28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pic>
        <p:nvPicPr>
          <p:cNvPr id="328" name="Google Shape;328;g30ac0f390b8_0_0"/>
          <p:cNvPicPr preferRelativeResize="0"/>
          <p:nvPr/>
        </p:nvPicPr>
        <p:blipFill>
          <a:blip r:embed="rId4">
            <a:alphaModFix/>
          </a:blip>
          <a:stretch>
            <a:fillRect/>
          </a:stretch>
        </p:blipFill>
        <p:spPr>
          <a:xfrm>
            <a:off x="3506113" y="1173625"/>
            <a:ext cx="5179775" cy="5628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g30ac0f390b8_0_32"/>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35" name="Google Shape;335;g30ac0f390b8_0_32"/>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OSINT Exercise 1 - Imagery</a:t>
            </a:r>
            <a:endParaRPr sz="28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sp>
        <p:nvSpPr>
          <p:cNvPr id="336" name="Google Shape;336;g30ac0f390b8_0_32"/>
          <p:cNvSpPr txBox="1"/>
          <p:nvPr/>
        </p:nvSpPr>
        <p:spPr>
          <a:xfrm>
            <a:off x="225500" y="1638275"/>
            <a:ext cx="3732600" cy="48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2"/>
                </a:solidFill>
                <a:latin typeface="Spectral"/>
                <a:ea typeface="Spectral"/>
                <a:cs typeface="Spectral"/>
                <a:sym typeface="Spectral"/>
              </a:rPr>
              <a:t>Task briefing:</a:t>
            </a:r>
            <a:endParaRPr b="1"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This is a photo of a resort located on an island.</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a) What is the name of the resort?</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b) What are the coordinates of the island?</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c) In which cardinal direction was the camera facing when the photo was taken?</a:t>
            </a:r>
            <a:endParaRPr sz="1800">
              <a:solidFill>
                <a:schemeClr val="lt2"/>
              </a:solidFill>
              <a:latin typeface="Spectral"/>
              <a:ea typeface="Spectral"/>
              <a:cs typeface="Spectral"/>
              <a:sym typeface="Spectral"/>
            </a:endParaRPr>
          </a:p>
        </p:txBody>
      </p:sp>
      <p:pic>
        <p:nvPicPr>
          <p:cNvPr id="337" name="Google Shape;337;g30ac0f390b8_0_32"/>
          <p:cNvPicPr preferRelativeResize="0"/>
          <p:nvPr/>
        </p:nvPicPr>
        <p:blipFill>
          <a:blip r:embed="rId4">
            <a:alphaModFix/>
          </a:blip>
          <a:stretch>
            <a:fillRect/>
          </a:stretch>
        </p:blipFill>
        <p:spPr>
          <a:xfrm>
            <a:off x="5029947" y="1638275"/>
            <a:ext cx="5470023" cy="41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30ac0f390b8_0_21"/>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44" name="Google Shape;344;g30ac0f390b8_0_21"/>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OSINT Exercise 2 - Imagery</a:t>
            </a:r>
            <a:endParaRPr sz="28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sp>
        <p:nvSpPr>
          <p:cNvPr id="345" name="Google Shape;345;g30ac0f390b8_0_21"/>
          <p:cNvSpPr txBox="1"/>
          <p:nvPr/>
        </p:nvSpPr>
        <p:spPr>
          <a:xfrm>
            <a:off x="467725" y="2238650"/>
            <a:ext cx="4210200" cy="48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lt2"/>
                </a:solidFill>
                <a:latin typeface="Spectral"/>
                <a:ea typeface="Spectral"/>
                <a:cs typeface="Spectral"/>
                <a:sym typeface="Spectral"/>
              </a:rPr>
              <a:t>Task briefing:</a:t>
            </a:r>
            <a:endParaRPr b="1"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On November 25, 2020, a Twitter user shared the photo below.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It depicted a military aircraft flying over an “undisclosed location”.</a:t>
            </a:r>
            <a:endParaRPr sz="1800">
              <a:solidFill>
                <a:schemeClr val="lt2"/>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sz="1800">
              <a:solidFill>
                <a:schemeClr val="lt2"/>
              </a:solidFill>
              <a:latin typeface="Spectral"/>
              <a:ea typeface="Spectral"/>
              <a:cs typeface="Spectral"/>
              <a:sym typeface="Spectral"/>
            </a:endParaRPr>
          </a:p>
          <a:p>
            <a:pPr indent="0" lvl="0" marL="0" rtl="0" algn="l">
              <a:spcBef>
                <a:spcPts val="0"/>
              </a:spcBef>
              <a:spcAft>
                <a:spcPts val="0"/>
              </a:spcAft>
              <a:buNone/>
            </a:pPr>
            <a:r>
              <a:rPr lang="en-GB" sz="1800">
                <a:solidFill>
                  <a:schemeClr val="lt2"/>
                </a:solidFill>
                <a:latin typeface="Spectral"/>
                <a:ea typeface="Spectral"/>
                <a:cs typeface="Spectral"/>
                <a:sym typeface="Spectral"/>
              </a:rPr>
              <a:t>Your task is to disclose that location.</a:t>
            </a:r>
            <a:endParaRPr b="1" sz="1800">
              <a:solidFill>
                <a:schemeClr val="lt2"/>
              </a:solidFill>
              <a:latin typeface="Spectral"/>
              <a:ea typeface="Spectral"/>
              <a:cs typeface="Spectral"/>
              <a:sym typeface="Spectral"/>
            </a:endParaRPr>
          </a:p>
        </p:txBody>
      </p:sp>
      <p:pic>
        <p:nvPicPr>
          <p:cNvPr id="346" name="Google Shape;346;g30ac0f390b8_0_21"/>
          <p:cNvPicPr preferRelativeResize="0"/>
          <p:nvPr/>
        </p:nvPicPr>
        <p:blipFill>
          <a:blip r:embed="rId4">
            <a:alphaModFix/>
          </a:blip>
          <a:stretch>
            <a:fillRect/>
          </a:stretch>
        </p:blipFill>
        <p:spPr>
          <a:xfrm>
            <a:off x="5589348" y="1638271"/>
            <a:ext cx="5796101" cy="3865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0c067e53a5_1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9" name="Google Shape;169;g30c067e53a5_1_0"/>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i="0" lang="en-GB" sz="4800" u="none" cap="none" strike="noStrike">
                <a:solidFill>
                  <a:srgbClr val="FFFFFF"/>
                </a:solidFill>
                <a:latin typeface="Spectral"/>
                <a:ea typeface="Spectral"/>
                <a:cs typeface="Spectral"/>
                <a:sym typeface="Spectral"/>
              </a:rPr>
              <a:t>Announcements</a:t>
            </a:r>
            <a:endParaRPr i="0" sz="4800" u="none" cap="none" strike="noStrike">
              <a:solidFill>
                <a:srgbClr val="FFFFFF"/>
              </a:solidFill>
              <a:latin typeface="Spectral"/>
              <a:ea typeface="Spectral"/>
              <a:cs typeface="Spectral"/>
              <a:sym typeface="Spectral"/>
            </a:endParaRPr>
          </a:p>
        </p:txBody>
      </p:sp>
      <p:sp>
        <p:nvSpPr>
          <p:cNvPr id="170" name="Google Shape;170;g30c067e53a5_1_0"/>
          <p:cNvSpPr txBox="1"/>
          <p:nvPr/>
        </p:nvSpPr>
        <p:spPr>
          <a:xfrm>
            <a:off x="1719525" y="1870600"/>
            <a:ext cx="91188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Memberships</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CTF Club</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Hack The Box Practice CTF for Beginners</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Hack The Box University CTF Competition</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Christmas Meal</a:t>
            </a:r>
            <a:endParaRPr sz="3200">
              <a:solidFill>
                <a:schemeClr val="lt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30ac0f390b8_0_42"/>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53" name="Google Shape;353;g30ac0f390b8_0_42"/>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TryHackMe - Sakura :) </a:t>
            </a:r>
            <a:endParaRPr sz="2800">
              <a:solidFill>
                <a:schemeClr val="lt1"/>
              </a:solidFill>
              <a:latin typeface="Spectral"/>
              <a:ea typeface="Spectral"/>
              <a:cs typeface="Spectral"/>
              <a:sym typeface="Spectral"/>
            </a:endParaRPr>
          </a:p>
          <a:p>
            <a:pPr indent="0" lvl="0" marL="0" rtl="0" algn="ctr">
              <a:spcBef>
                <a:spcPts val="0"/>
              </a:spcBef>
              <a:spcAft>
                <a:spcPts val="0"/>
              </a:spcAft>
              <a:buNone/>
            </a:pPr>
            <a:r>
              <a:rPr lang="en-GB" sz="2700" u="sng">
                <a:solidFill>
                  <a:schemeClr val="hlink"/>
                </a:solidFill>
                <a:latin typeface="Spectral"/>
                <a:ea typeface="Spectral"/>
                <a:cs typeface="Spectral"/>
                <a:sym typeface="Spectral"/>
                <a:hlinkClick r:id="rId4"/>
              </a:rPr>
              <a:t>https://tryhackme.com/r/room/</a:t>
            </a:r>
            <a:r>
              <a:rPr lang="en-GB" sz="2400" u="sng">
                <a:solidFill>
                  <a:schemeClr val="hlink"/>
                </a:solidFill>
                <a:latin typeface="Spectral"/>
                <a:ea typeface="Spectral"/>
                <a:cs typeface="Spectral"/>
                <a:sym typeface="Spectral"/>
                <a:hlinkClick r:id="rId5"/>
              </a:rPr>
              <a:t>sakura</a:t>
            </a:r>
            <a:endParaRPr sz="24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pic>
        <p:nvPicPr>
          <p:cNvPr id="354" name="Google Shape;354;g30ac0f390b8_0_42"/>
          <p:cNvPicPr preferRelativeResize="0"/>
          <p:nvPr/>
        </p:nvPicPr>
        <p:blipFill>
          <a:blip r:embed="rId6">
            <a:alphaModFix/>
          </a:blip>
          <a:stretch>
            <a:fillRect/>
          </a:stretch>
        </p:blipFill>
        <p:spPr>
          <a:xfrm>
            <a:off x="0" y="1690688"/>
            <a:ext cx="12192000" cy="3476625"/>
          </a:xfrm>
          <a:prstGeom prst="rect">
            <a:avLst/>
          </a:prstGeom>
          <a:noFill/>
          <a:ln>
            <a:noFill/>
          </a:ln>
        </p:spPr>
      </p:pic>
      <p:sp>
        <p:nvSpPr>
          <p:cNvPr id="355" name="Google Shape;355;g30ac0f390b8_0_42"/>
          <p:cNvSpPr txBox="1"/>
          <p:nvPr/>
        </p:nvSpPr>
        <p:spPr>
          <a:xfrm>
            <a:off x="505500" y="5408900"/>
            <a:ext cx="11171700" cy="11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highlight>
                  <a:srgbClr val="FFFFFF"/>
                </a:highlight>
                <a:latin typeface="Spectral"/>
                <a:ea typeface="Spectral"/>
                <a:cs typeface="Spectral"/>
                <a:sym typeface="Spectral"/>
              </a:rPr>
              <a:t>NOTE: All answers can be obtained via passive </a:t>
            </a:r>
            <a:r>
              <a:rPr lang="en-GB" sz="2000" u="sng">
                <a:solidFill>
                  <a:schemeClr val="dk1"/>
                </a:solidFill>
                <a:highlight>
                  <a:srgbClr val="FFFFFF"/>
                </a:highlight>
                <a:latin typeface="Spectral"/>
                <a:ea typeface="Spectral"/>
                <a:cs typeface="Spectral"/>
                <a:sym typeface="Spectral"/>
              </a:rPr>
              <a:t>OSINT</a:t>
            </a:r>
            <a:r>
              <a:rPr lang="en-GB" sz="2000">
                <a:solidFill>
                  <a:schemeClr val="dk1"/>
                </a:solidFill>
                <a:highlight>
                  <a:srgbClr val="FFFFFF"/>
                </a:highlight>
                <a:latin typeface="Spectral"/>
                <a:ea typeface="Spectral"/>
                <a:cs typeface="Spectral"/>
                <a:sym typeface="Spectral"/>
              </a:rPr>
              <a:t> techniques, DO NOT attempt any active techniques such as reaching out to account owners, password resets, etc to solve these challenges.</a:t>
            </a:r>
            <a:endParaRPr sz="3700">
              <a:solidFill>
                <a:schemeClr val="dk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30c067e53a5_0_8"/>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62" name="Google Shape;362;g30c067e53a5_0_8"/>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Tools to consider: </a:t>
            </a:r>
            <a:endParaRPr sz="2800">
              <a:solidFill>
                <a:schemeClr val="lt1"/>
              </a:solidFill>
              <a:latin typeface="Spectral"/>
              <a:ea typeface="Spectral"/>
              <a:cs typeface="Spectral"/>
              <a:sym typeface="Spectral"/>
            </a:endParaRPr>
          </a:p>
          <a:p>
            <a:pPr indent="0" lvl="0" marL="0" rtl="0" algn="ctr">
              <a:spcBef>
                <a:spcPts val="0"/>
              </a:spcBef>
              <a:spcAft>
                <a:spcPts val="0"/>
              </a:spcAft>
              <a:buNone/>
            </a:pPr>
            <a:r>
              <a:t/>
            </a:r>
            <a:endParaRPr sz="24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grpSp>
        <p:nvGrpSpPr>
          <p:cNvPr id="363" name="Google Shape;363;g30c067e53a5_0_8"/>
          <p:cNvGrpSpPr/>
          <p:nvPr/>
        </p:nvGrpSpPr>
        <p:grpSpPr>
          <a:xfrm>
            <a:off x="2123947" y="4746262"/>
            <a:ext cx="7943768" cy="857979"/>
            <a:chOff x="1593000" y="2322568"/>
            <a:chExt cx="5957975" cy="643500"/>
          </a:xfrm>
        </p:grpSpPr>
        <p:sp>
          <p:nvSpPr>
            <p:cNvPr id="364" name="Google Shape;364;g30c067e53a5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g30c067e53a5_0_8"/>
            <p:cNvSpPr/>
            <p:nvPr/>
          </p:nvSpPr>
          <p:spPr>
            <a:xfrm flipH="1">
              <a:off x="2283025" y="2322575"/>
              <a:ext cx="1844400" cy="6426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g30c067e53a5_0_8"/>
            <p:cNvSpPr/>
            <p:nvPr/>
          </p:nvSpPr>
          <p:spPr>
            <a:xfrm rot="-5400000">
              <a:off x="3501574" y="1934671"/>
              <a:ext cx="643356" cy="1419149"/>
            </a:xfrm>
            <a:prstGeom prst="flowChartOffpageConnector">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g30c067e53a5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Reverse Image Search </a:t>
              </a:r>
              <a:endParaRPr sz="1300">
                <a:solidFill>
                  <a:srgbClr val="FFFFFF"/>
                </a:solidFill>
                <a:latin typeface="Roboto"/>
                <a:ea typeface="Roboto"/>
                <a:cs typeface="Roboto"/>
                <a:sym typeface="Roboto"/>
              </a:endParaRPr>
            </a:p>
          </p:txBody>
        </p:sp>
        <p:sp>
          <p:nvSpPr>
            <p:cNvPr id="368" name="Google Shape;368;g30c067e53a5_0_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g30c067e53a5_0_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3500">
                  <a:solidFill>
                    <a:srgbClr val="FFFFFF"/>
                  </a:solidFill>
                  <a:latin typeface="Roboto Thin"/>
                  <a:ea typeface="Roboto Thin"/>
                  <a:cs typeface="Roboto Thin"/>
                  <a:sym typeface="Roboto Thin"/>
                </a:rPr>
                <a:t>05</a:t>
              </a:r>
              <a:endParaRPr sz="3500">
                <a:solidFill>
                  <a:srgbClr val="FFFFFF"/>
                </a:solidFill>
                <a:latin typeface="Roboto Thin"/>
                <a:ea typeface="Roboto Thin"/>
                <a:cs typeface="Roboto Thin"/>
                <a:sym typeface="Roboto Thin"/>
              </a:endParaRPr>
            </a:p>
          </p:txBody>
        </p:sp>
        <p:sp>
          <p:nvSpPr>
            <p:cNvPr id="370" name="Google Shape;370;g30c067e53a5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Use images to see where they appear on the web </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Find social media accounts </a:t>
              </a:r>
              <a:endParaRPr sz="1100">
                <a:solidFill>
                  <a:srgbClr val="A7291E"/>
                </a:solidFill>
                <a:latin typeface="Roboto"/>
                <a:ea typeface="Roboto"/>
                <a:cs typeface="Roboto"/>
                <a:sym typeface="Roboto"/>
              </a:endParaRPr>
            </a:p>
            <a:p>
              <a:pPr indent="0" lvl="0" marL="609600" rtl="0" algn="l">
                <a:lnSpc>
                  <a:spcPct val="115000"/>
                </a:lnSpc>
                <a:spcBef>
                  <a:spcPts val="0"/>
                </a:spcBef>
                <a:spcAft>
                  <a:spcPts val="0"/>
                </a:spcAft>
                <a:buNone/>
              </a:pPr>
              <a:r>
                <a:t/>
              </a:r>
              <a:endParaRPr sz="1100">
                <a:solidFill>
                  <a:srgbClr val="A7291E"/>
                </a:solidFill>
                <a:latin typeface="Roboto"/>
                <a:ea typeface="Roboto"/>
                <a:cs typeface="Roboto"/>
                <a:sym typeface="Roboto"/>
              </a:endParaRPr>
            </a:p>
          </p:txBody>
        </p:sp>
      </p:grpSp>
      <p:grpSp>
        <p:nvGrpSpPr>
          <p:cNvPr id="371" name="Google Shape;371;g30c067e53a5_0_8"/>
          <p:cNvGrpSpPr/>
          <p:nvPr/>
        </p:nvGrpSpPr>
        <p:grpSpPr>
          <a:xfrm>
            <a:off x="2123947" y="3873106"/>
            <a:ext cx="7943768" cy="857979"/>
            <a:chOff x="1593000" y="2322568"/>
            <a:chExt cx="5957975" cy="643500"/>
          </a:xfrm>
        </p:grpSpPr>
        <p:sp>
          <p:nvSpPr>
            <p:cNvPr id="372" name="Google Shape;372;g30c067e53a5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g30c067e53a5_0_8"/>
            <p:cNvSpPr/>
            <p:nvPr/>
          </p:nvSpPr>
          <p:spPr>
            <a:xfrm flipH="1">
              <a:off x="2283025" y="2322575"/>
              <a:ext cx="1844400" cy="6426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g30c067e53a5_0_8"/>
            <p:cNvSpPr/>
            <p:nvPr/>
          </p:nvSpPr>
          <p:spPr>
            <a:xfrm rot="-5400000">
              <a:off x="3501574" y="1934671"/>
              <a:ext cx="643356" cy="1419149"/>
            </a:xfrm>
            <a:prstGeom prst="flowChartOffpageConnector">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g30c067e53a5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Cryptocurrency Lookup </a:t>
              </a:r>
              <a:r>
                <a:rPr lang="en-GB" sz="1300">
                  <a:solidFill>
                    <a:srgbClr val="FFFFFF"/>
                  </a:solidFill>
                  <a:latin typeface="Roboto Medium"/>
                  <a:ea typeface="Roboto Medium"/>
                  <a:cs typeface="Roboto Medium"/>
                  <a:sym typeface="Roboto Medium"/>
                </a:rPr>
                <a:t>tools </a:t>
              </a:r>
              <a:endParaRPr sz="1300">
                <a:solidFill>
                  <a:srgbClr val="FFFFFF"/>
                </a:solidFill>
                <a:latin typeface="Roboto"/>
                <a:ea typeface="Roboto"/>
                <a:cs typeface="Roboto"/>
                <a:sym typeface="Roboto"/>
              </a:endParaRPr>
            </a:p>
          </p:txBody>
        </p:sp>
        <p:sp>
          <p:nvSpPr>
            <p:cNvPr id="376" name="Google Shape;376;g30c067e53a5_0_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g30c067e53a5_0_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378" name="Google Shape;378;g30c067e53a5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Find transaction history</a:t>
              </a:r>
              <a:r>
                <a:rPr lang="en-GB" sz="1100">
                  <a:solidFill>
                    <a:srgbClr val="A7291E"/>
                  </a:solidFill>
                  <a:latin typeface="Roboto"/>
                  <a:ea typeface="Roboto"/>
                  <a:cs typeface="Roboto"/>
                  <a:sym typeface="Roboto"/>
                </a:rPr>
                <a:t> etc</a:t>
              </a:r>
              <a:endParaRPr sz="1100">
                <a:solidFill>
                  <a:srgbClr val="A7291E"/>
                </a:solidFill>
                <a:latin typeface="Roboto"/>
                <a:ea typeface="Roboto"/>
                <a:cs typeface="Roboto"/>
                <a:sym typeface="Roboto"/>
              </a:endParaRPr>
            </a:p>
            <a:p>
              <a:pPr indent="0" lvl="0" marL="609600" rtl="0" algn="l">
                <a:lnSpc>
                  <a:spcPct val="115000"/>
                </a:lnSpc>
                <a:spcBef>
                  <a:spcPts val="0"/>
                </a:spcBef>
                <a:spcAft>
                  <a:spcPts val="0"/>
                </a:spcAft>
                <a:buNone/>
              </a:pPr>
              <a:r>
                <a:t/>
              </a:r>
              <a:endParaRPr sz="1100">
                <a:solidFill>
                  <a:srgbClr val="A7291E"/>
                </a:solidFill>
                <a:latin typeface="Roboto"/>
                <a:ea typeface="Roboto"/>
                <a:cs typeface="Roboto"/>
                <a:sym typeface="Roboto"/>
              </a:endParaRPr>
            </a:p>
            <a:p>
              <a:pPr indent="0" lvl="0" marL="609600" rtl="0" algn="l">
                <a:lnSpc>
                  <a:spcPct val="115000"/>
                </a:lnSpc>
                <a:spcBef>
                  <a:spcPts val="0"/>
                </a:spcBef>
                <a:spcAft>
                  <a:spcPts val="0"/>
                </a:spcAft>
                <a:buNone/>
              </a:pPr>
              <a:r>
                <a:t/>
              </a:r>
              <a:endParaRPr sz="1100">
                <a:solidFill>
                  <a:srgbClr val="A7291E"/>
                </a:solidFill>
                <a:latin typeface="Roboto"/>
                <a:ea typeface="Roboto"/>
                <a:cs typeface="Roboto"/>
                <a:sym typeface="Roboto"/>
              </a:endParaRPr>
            </a:p>
          </p:txBody>
        </p:sp>
      </p:grpSp>
      <p:grpSp>
        <p:nvGrpSpPr>
          <p:cNvPr id="379" name="Google Shape;379;g30c067e53a5_0_8"/>
          <p:cNvGrpSpPr/>
          <p:nvPr/>
        </p:nvGrpSpPr>
        <p:grpSpPr>
          <a:xfrm>
            <a:off x="2123947" y="2999915"/>
            <a:ext cx="7943768" cy="857979"/>
            <a:chOff x="1593000" y="2322568"/>
            <a:chExt cx="5957975" cy="643500"/>
          </a:xfrm>
        </p:grpSpPr>
        <p:sp>
          <p:nvSpPr>
            <p:cNvPr id="380" name="Google Shape;380;g30c067e53a5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g30c067e53a5_0_8"/>
            <p:cNvSpPr/>
            <p:nvPr/>
          </p:nvSpPr>
          <p:spPr>
            <a:xfrm flipH="1">
              <a:off x="2283025" y="2322575"/>
              <a:ext cx="1844400" cy="6426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g30c067e53a5_0_8"/>
            <p:cNvSpPr/>
            <p:nvPr/>
          </p:nvSpPr>
          <p:spPr>
            <a:xfrm rot="-5400000">
              <a:off x="3501574" y="1934671"/>
              <a:ext cx="643356" cy="1419149"/>
            </a:xfrm>
            <a:prstGeom prst="flowChartOffpageConnector">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g30c067e53a5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Search the web !! </a:t>
              </a:r>
              <a:endParaRPr sz="1300">
                <a:solidFill>
                  <a:srgbClr val="FFFFFF"/>
                </a:solidFill>
                <a:latin typeface="Roboto"/>
                <a:ea typeface="Roboto"/>
                <a:cs typeface="Roboto"/>
                <a:sym typeface="Roboto"/>
              </a:endParaRPr>
            </a:p>
          </p:txBody>
        </p:sp>
        <p:sp>
          <p:nvSpPr>
            <p:cNvPr id="384" name="Google Shape;384;g30c067e53a5_0_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g30c067e53a5_0_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386" name="Google Shape;386;g30c067e53a5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Find OPSEC mistakes !</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Use all the details you have acquired</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Hint: Social Media accounts ? </a:t>
              </a:r>
              <a:endParaRPr sz="1100">
                <a:solidFill>
                  <a:srgbClr val="A7291E"/>
                </a:solidFill>
                <a:latin typeface="Roboto"/>
                <a:ea typeface="Roboto"/>
                <a:cs typeface="Roboto"/>
                <a:sym typeface="Roboto"/>
              </a:endParaRPr>
            </a:p>
          </p:txBody>
        </p:sp>
      </p:grpSp>
      <p:grpSp>
        <p:nvGrpSpPr>
          <p:cNvPr id="387" name="Google Shape;387;g30c067e53a5_0_8"/>
          <p:cNvGrpSpPr/>
          <p:nvPr/>
        </p:nvGrpSpPr>
        <p:grpSpPr>
          <a:xfrm>
            <a:off x="2123947" y="2126769"/>
            <a:ext cx="7943768" cy="857979"/>
            <a:chOff x="1593000" y="2322568"/>
            <a:chExt cx="5957975" cy="643500"/>
          </a:xfrm>
        </p:grpSpPr>
        <p:sp>
          <p:nvSpPr>
            <p:cNvPr id="388" name="Google Shape;388;g30c067e53a5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g30c067e53a5_0_8"/>
            <p:cNvSpPr/>
            <p:nvPr/>
          </p:nvSpPr>
          <p:spPr>
            <a:xfrm flipH="1">
              <a:off x="2283025" y="2322575"/>
              <a:ext cx="1844400" cy="6426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g30c067e53a5_0_8"/>
            <p:cNvSpPr/>
            <p:nvPr/>
          </p:nvSpPr>
          <p:spPr>
            <a:xfrm rot="-5400000">
              <a:off x="3501574" y="1934671"/>
              <a:ext cx="643356" cy="1419149"/>
            </a:xfrm>
            <a:prstGeom prst="flowChartOffpageConnector">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g30c067e53a5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gpg --import &lt;.asc&gt; </a:t>
              </a:r>
              <a:endParaRPr sz="1300">
                <a:solidFill>
                  <a:srgbClr val="FFFFFF"/>
                </a:solidFill>
                <a:latin typeface="Roboto"/>
                <a:ea typeface="Roboto"/>
                <a:cs typeface="Roboto"/>
                <a:sym typeface="Roboto"/>
              </a:endParaRPr>
            </a:p>
          </p:txBody>
        </p:sp>
        <p:sp>
          <p:nvSpPr>
            <p:cNvPr id="392" name="Google Shape;392;g30c067e53a5_0_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g30c067e53a5_0_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394" name="Google Shape;394;g30c067e53a5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Working with GPG keys</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Capture credentials of the author</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Kali terminal ! </a:t>
              </a:r>
              <a:endParaRPr sz="1100">
                <a:solidFill>
                  <a:srgbClr val="A7291E"/>
                </a:solidFill>
                <a:latin typeface="Roboto"/>
                <a:ea typeface="Roboto"/>
                <a:cs typeface="Roboto"/>
                <a:sym typeface="Roboto"/>
              </a:endParaRPr>
            </a:p>
          </p:txBody>
        </p:sp>
      </p:grpSp>
      <p:grpSp>
        <p:nvGrpSpPr>
          <p:cNvPr id="395" name="Google Shape;395;g30c067e53a5_0_8"/>
          <p:cNvGrpSpPr/>
          <p:nvPr/>
        </p:nvGrpSpPr>
        <p:grpSpPr>
          <a:xfrm>
            <a:off x="2123947" y="1253603"/>
            <a:ext cx="7943768" cy="857979"/>
            <a:chOff x="1593000" y="2322568"/>
            <a:chExt cx="5957975" cy="643500"/>
          </a:xfrm>
        </p:grpSpPr>
        <p:sp>
          <p:nvSpPr>
            <p:cNvPr id="396" name="Google Shape;396;g30c067e53a5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g30c067e53a5_0_8"/>
            <p:cNvSpPr/>
            <p:nvPr/>
          </p:nvSpPr>
          <p:spPr>
            <a:xfrm flipH="1">
              <a:off x="2283025" y="2322575"/>
              <a:ext cx="1844400" cy="6426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30c067e53a5_0_8"/>
            <p:cNvSpPr/>
            <p:nvPr/>
          </p:nvSpPr>
          <p:spPr>
            <a:xfrm rot="-5400000">
              <a:off x="3501574" y="1934671"/>
              <a:ext cx="643356" cy="1419149"/>
            </a:xfrm>
            <a:prstGeom prst="flowChartOffpageConnector">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g30c067e53a5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What’s My Name </a:t>
              </a:r>
              <a:endParaRPr sz="1300">
                <a:solidFill>
                  <a:srgbClr val="FFFFFF"/>
                </a:solidFill>
                <a:latin typeface="Roboto"/>
                <a:ea typeface="Roboto"/>
                <a:cs typeface="Roboto"/>
                <a:sym typeface="Roboto"/>
              </a:endParaRPr>
            </a:p>
          </p:txBody>
        </p:sp>
        <p:sp>
          <p:nvSpPr>
            <p:cNvPr id="400" name="Google Shape;400;g30c067e53a5_0_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g30c067e53a5_0_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402" name="Google Shape;402;g30c067e53a5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A7291E"/>
                </a:buClr>
                <a:buSzPts val="1100"/>
                <a:buFont typeface="Roboto"/>
                <a:buChar char="●"/>
              </a:pPr>
              <a:r>
                <a:rPr lang="en-GB" sz="1100">
                  <a:solidFill>
                    <a:srgbClr val="A7291E"/>
                  </a:solidFill>
                  <a:latin typeface="Roboto"/>
                  <a:ea typeface="Roboto"/>
                  <a:cs typeface="Roboto"/>
                  <a:sym typeface="Roboto"/>
                </a:rPr>
                <a:t>Username Search by username</a:t>
              </a:r>
              <a:r>
                <a:rPr lang="en-GB" sz="1100">
                  <a:solidFill>
                    <a:srgbClr val="A7291E"/>
                  </a:solidFill>
                  <a:latin typeface="Roboto"/>
                  <a:ea typeface="Roboto"/>
                  <a:cs typeface="Roboto"/>
                  <a:sym typeface="Roboto"/>
                </a:rPr>
                <a:t> </a:t>
              </a:r>
              <a:endParaRPr sz="1100">
                <a:solidFill>
                  <a:srgbClr val="A7291E"/>
                </a:solidFill>
                <a:latin typeface="Roboto"/>
                <a:ea typeface="Roboto"/>
                <a:cs typeface="Roboto"/>
                <a:sym typeface="Roboto"/>
              </a:endParaRPr>
            </a:p>
            <a:p>
              <a:pPr indent="-374650" lvl="0" marL="609600" rtl="0" algn="l">
                <a:lnSpc>
                  <a:spcPct val="115000"/>
                </a:lnSpc>
                <a:spcBef>
                  <a:spcPts val="0"/>
                </a:spcBef>
                <a:spcAft>
                  <a:spcPts val="0"/>
                </a:spcAft>
                <a:buClr>
                  <a:srgbClr val="A7291E"/>
                </a:buClr>
                <a:buSzPts val="1100"/>
                <a:buFont typeface="Roboto"/>
                <a:buChar char="●"/>
              </a:pPr>
              <a:r>
                <a:rPr lang="en-GB" sz="1300" u="sng">
                  <a:solidFill>
                    <a:schemeClr val="hlink"/>
                  </a:solidFill>
                  <a:latin typeface="Roboto Medium"/>
                  <a:ea typeface="Roboto Medium"/>
                  <a:cs typeface="Roboto Medium"/>
                  <a:sym typeface="Roboto Medium"/>
                  <a:hlinkClick r:id="rId4"/>
                </a:rPr>
                <a:t>WhatsMyName.app</a:t>
              </a:r>
              <a:endParaRPr sz="1100">
                <a:solidFill>
                  <a:srgbClr val="A7291E"/>
                </a:solidFill>
                <a:latin typeface="Roboto"/>
                <a:ea typeface="Roboto"/>
                <a:cs typeface="Roboto"/>
                <a:sym typeface="Roboto"/>
              </a:endParaRPr>
            </a:p>
            <a:p>
              <a:pPr indent="0" lvl="0" marL="609600" rtl="0" algn="l">
                <a:lnSpc>
                  <a:spcPct val="115000"/>
                </a:lnSpc>
                <a:spcBef>
                  <a:spcPts val="0"/>
                </a:spcBef>
                <a:spcAft>
                  <a:spcPts val="0"/>
                </a:spcAft>
                <a:buNone/>
              </a:pPr>
              <a:r>
                <a:t/>
              </a:r>
              <a:endParaRPr sz="1100">
                <a:solidFill>
                  <a:srgbClr val="A7291E"/>
                </a:solidFill>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g30c067e53a5_0_1"/>
          <p:cNvPicPr preferRelativeResize="0"/>
          <p:nvPr/>
        </p:nvPicPr>
        <p:blipFill rotWithShape="1">
          <a:blip r:embed="rId3">
            <a:alphaModFix/>
          </a:blip>
          <a:srcRect b="0" l="0" r="0" t="0"/>
          <a:stretch/>
        </p:blipFill>
        <p:spPr>
          <a:xfrm>
            <a:off x="0" y="0"/>
            <a:ext cx="12192000" cy="6858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409" name="Google Shape;409;g30c067e53a5_0_1"/>
          <p:cNvSpPr txBox="1"/>
          <p:nvPr/>
        </p:nvSpPr>
        <p:spPr>
          <a:xfrm>
            <a:off x="2638950" y="586825"/>
            <a:ext cx="6914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TryHackMe - Sakura :) </a:t>
            </a:r>
            <a:endParaRPr sz="2800">
              <a:solidFill>
                <a:schemeClr val="lt1"/>
              </a:solidFill>
              <a:latin typeface="Spectral"/>
              <a:ea typeface="Spectral"/>
              <a:cs typeface="Spectral"/>
              <a:sym typeface="Spectral"/>
            </a:endParaRPr>
          </a:p>
          <a:p>
            <a:pPr indent="0" lvl="0" marL="0" rtl="0" algn="ctr">
              <a:spcBef>
                <a:spcPts val="0"/>
              </a:spcBef>
              <a:spcAft>
                <a:spcPts val="0"/>
              </a:spcAft>
              <a:buNone/>
            </a:pPr>
            <a:r>
              <a:rPr lang="en-GB" sz="2700" u="sng">
                <a:solidFill>
                  <a:schemeClr val="hlink"/>
                </a:solidFill>
                <a:latin typeface="Spectral"/>
                <a:ea typeface="Spectral"/>
                <a:cs typeface="Spectral"/>
                <a:sym typeface="Spectral"/>
                <a:hlinkClick r:id="rId4"/>
              </a:rPr>
              <a:t>https://tryhackme.com/r/room/</a:t>
            </a:r>
            <a:r>
              <a:rPr lang="en-GB" sz="2400" u="sng">
                <a:solidFill>
                  <a:schemeClr val="hlink"/>
                </a:solidFill>
                <a:latin typeface="Spectral"/>
                <a:ea typeface="Spectral"/>
                <a:cs typeface="Spectral"/>
                <a:sym typeface="Spectral"/>
                <a:hlinkClick r:id="rId5"/>
              </a:rPr>
              <a:t>sakura</a:t>
            </a:r>
            <a:endParaRPr sz="24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sp>
        <p:nvSpPr>
          <p:cNvPr id="410" name="Google Shape;410;g30c067e53a5_0_1"/>
          <p:cNvSpPr txBox="1"/>
          <p:nvPr/>
        </p:nvSpPr>
        <p:spPr>
          <a:xfrm>
            <a:off x="3694875" y="2952825"/>
            <a:ext cx="3000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solidFill>
                  <a:schemeClr val="lt1"/>
                </a:solidFill>
                <a:latin typeface="Spectral"/>
                <a:ea typeface="Spectral"/>
                <a:cs typeface="Spectral"/>
                <a:sym typeface="Spectral"/>
              </a:rPr>
              <a:t>A picture is worth 1000 words but metadata is worth far more</a:t>
            </a:r>
            <a:endParaRPr b="1" sz="2400">
              <a:solidFill>
                <a:schemeClr val="lt1"/>
              </a:solidFill>
              <a:latin typeface="Spectral"/>
              <a:ea typeface="Spectral"/>
              <a:cs typeface="Spectral"/>
              <a:sym typeface="Spectral"/>
            </a:endParaRPr>
          </a:p>
        </p:txBody>
      </p:sp>
      <p:sp>
        <p:nvSpPr>
          <p:cNvPr id="411" name="Google Shape;411;g30c067e53a5_0_1"/>
          <p:cNvSpPr txBox="1"/>
          <p:nvPr/>
        </p:nvSpPr>
        <p:spPr>
          <a:xfrm>
            <a:off x="339675" y="1715925"/>
            <a:ext cx="3529800" cy="41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Calibri"/>
                <a:ea typeface="Calibri"/>
                <a:cs typeface="Calibri"/>
                <a:sym typeface="Calibri"/>
              </a:rPr>
              <a:t>01000001 00100000 01110000 01101001 01100011 01110100 01110101 01110010 01100101 00100000 01101001 01110011 00100000 01110111 01101111 01110010 01110100 01101000 00100000 00110001 00110000 00110000 00110000 00100000 01110111 01101111 01110010 01100100 01110011 00100000 01100010 01110101 01110100 00100000 01101101 01100101 01110100 01100001 01100100 01100001 01110100 01100001 00100000 01101001 01110011 00100000 01110111 01101111 01110010 01110100 01101000 00100000 01100110 01100001 01110010 00100000 01101101 01101111 01110010 01100101</a:t>
            </a:r>
            <a:endParaRPr sz="1600">
              <a:solidFill>
                <a:schemeClr val="lt1"/>
              </a:solidFill>
              <a:latin typeface="Calibri"/>
              <a:ea typeface="Calibri"/>
              <a:cs typeface="Calibri"/>
              <a:sym typeface="Calibri"/>
            </a:endParaRPr>
          </a:p>
        </p:txBody>
      </p:sp>
      <p:sp>
        <p:nvSpPr>
          <p:cNvPr id="412" name="Google Shape;412;g30c067e53a5_0_1"/>
          <p:cNvSpPr txBox="1"/>
          <p:nvPr/>
        </p:nvSpPr>
        <p:spPr>
          <a:xfrm>
            <a:off x="7381900" y="2952825"/>
            <a:ext cx="4167300" cy="17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Spectral"/>
                <a:ea typeface="Spectral"/>
                <a:cs typeface="Spectral"/>
                <a:sym typeface="Spectral"/>
              </a:rPr>
              <a:t>Image Type: .svg </a:t>
            </a:r>
            <a:endParaRPr sz="2800">
              <a:solidFill>
                <a:schemeClr val="lt1"/>
              </a:solidFill>
              <a:latin typeface="Spectral"/>
              <a:ea typeface="Spectral"/>
              <a:cs typeface="Spectral"/>
              <a:sym typeface="Spectral"/>
            </a:endParaRPr>
          </a:p>
          <a:p>
            <a:pPr indent="0" lvl="0" marL="0" rtl="0" algn="l">
              <a:spcBef>
                <a:spcPts val="0"/>
              </a:spcBef>
              <a:spcAft>
                <a:spcPts val="0"/>
              </a:spcAft>
              <a:buNone/>
            </a:pPr>
            <a:r>
              <a:t/>
            </a:r>
            <a:endParaRPr sz="2800">
              <a:solidFill>
                <a:schemeClr val="lt1"/>
              </a:solidFill>
              <a:latin typeface="Spectral"/>
              <a:ea typeface="Spectral"/>
              <a:cs typeface="Spectral"/>
              <a:sym typeface="Spectral"/>
            </a:endParaRPr>
          </a:p>
          <a:p>
            <a:pPr indent="0" lvl="0" marL="0" rtl="0" algn="l">
              <a:spcBef>
                <a:spcPts val="0"/>
              </a:spcBef>
              <a:spcAft>
                <a:spcPts val="0"/>
              </a:spcAft>
              <a:buNone/>
            </a:pPr>
            <a:r>
              <a:rPr lang="en-GB" sz="2800">
                <a:solidFill>
                  <a:schemeClr val="lt1"/>
                </a:solidFill>
                <a:latin typeface="Spectral"/>
                <a:ea typeface="Spectral"/>
                <a:cs typeface="Spectral"/>
                <a:sym typeface="Spectral"/>
              </a:rPr>
              <a:t>Right Click to inspect :) </a:t>
            </a:r>
            <a:endParaRPr sz="2800">
              <a:solidFill>
                <a:schemeClr val="lt1"/>
              </a:solidFill>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08c0d0a792_0_352"/>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419" name="Google Shape;419;g308c0d0a792_0_352"/>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420" name="Google Shape;420;g308c0d0a792_0_3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1" name="Google Shape;421;g308c0d0a792_0_352"/>
          <p:cNvSpPr txBox="1"/>
          <p:nvPr/>
        </p:nvSpPr>
        <p:spPr>
          <a:xfrm>
            <a:off x="4660925" y="810600"/>
            <a:ext cx="3000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chemeClr val="lt1"/>
                </a:solidFill>
                <a:latin typeface="Spectral"/>
                <a:ea typeface="Spectral"/>
                <a:cs typeface="Spectral"/>
                <a:sym typeface="Spectral"/>
              </a:rPr>
              <a:t>Your turn!</a:t>
            </a:r>
            <a:endParaRPr b="0" i="0" sz="4800" u="none" cap="none" strike="noStrike">
              <a:solidFill>
                <a:schemeClr val="lt1"/>
              </a:solidFill>
              <a:latin typeface="Spectral"/>
              <a:ea typeface="Spectral"/>
              <a:cs typeface="Spectral"/>
              <a:sym typeface="Spectral"/>
            </a:endParaRPr>
          </a:p>
        </p:txBody>
      </p:sp>
      <p:pic>
        <p:nvPicPr>
          <p:cNvPr id="422" name="Google Shape;422;g308c0d0a792_0_352"/>
          <p:cNvPicPr preferRelativeResize="0"/>
          <p:nvPr/>
        </p:nvPicPr>
        <p:blipFill rotWithShape="1">
          <a:blip r:embed="rId4">
            <a:alphaModFix/>
          </a:blip>
          <a:srcRect b="0" l="0" r="0" t="0"/>
          <a:stretch/>
        </p:blipFill>
        <p:spPr>
          <a:xfrm>
            <a:off x="5964765" y="2357437"/>
            <a:ext cx="3830638" cy="2143124"/>
          </a:xfrm>
          <a:prstGeom prst="rect">
            <a:avLst/>
          </a:prstGeom>
          <a:noFill/>
          <a:ln>
            <a:noFill/>
          </a:ln>
        </p:spPr>
      </p:pic>
      <p:pic>
        <p:nvPicPr>
          <p:cNvPr id="423" name="Google Shape;423;g308c0d0a792_0_352"/>
          <p:cNvPicPr preferRelativeResize="0"/>
          <p:nvPr/>
        </p:nvPicPr>
        <p:blipFill rotWithShape="1">
          <a:blip r:embed="rId5">
            <a:alphaModFix/>
          </a:blip>
          <a:srcRect b="0" l="0" r="0" t="0"/>
          <a:stretch/>
        </p:blipFill>
        <p:spPr>
          <a:xfrm>
            <a:off x="3279112" y="2094558"/>
            <a:ext cx="1423586" cy="1366244"/>
          </a:xfrm>
          <a:prstGeom prst="rect">
            <a:avLst/>
          </a:prstGeom>
          <a:noFill/>
          <a:ln>
            <a:noFill/>
          </a:ln>
        </p:spPr>
      </p:pic>
      <p:pic>
        <p:nvPicPr>
          <p:cNvPr id="424" name="Google Shape;424;g308c0d0a792_0_352"/>
          <p:cNvPicPr preferRelativeResize="0"/>
          <p:nvPr/>
        </p:nvPicPr>
        <p:blipFill rotWithShape="1">
          <a:blip r:embed="rId6">
            <a:alphaModFix/>
          </a:blip>
          <a:srcRect b="0" l="0" r="0" t="0"/>
          <a:stretch/>
        </p:blipFill>
        <p:spPr>
          <a:xfrm>
            <a:off x="2596454" y="3564367"/>
            <a:ext cx="2788900" cy="11217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306c01dda16_0_0"/>
          <p:cNvPicPr preferRelativeResize="0"/>
          <p:nvPr/>
        </p:nvPicPr>
        <p:blipFill rotWithShape="1">
          <a:blip r:embed="rId3">
            <a:alphaModFix/>
          </a:blip>
          <a:srcRect b="0" l="0" r="0" t="0"/>
          <a:stretch/>
        </p:blipFill>
        <p:spPr>
          <a:xfrm>
            <a:off x="0" y="0"/>
            <a:ext cx="12192000" cy="68580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83" name="Google Shape;183;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4" name="Google Shape;184;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85" name="Google Shape;185;g308c0d0a792_0_301"/>
          <p:cNvSpPr txBox="1"/>
          <p:nvPr/>
        </p:nvSpPr>
        <p:spPr>
          <a:xfrm>
            <a:off x="3754650" y="1068625"/>
            <a:ext cx="46827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Consolas"/>
                <a:ea typeface="Consolas"/>
                <a:cs typeface="Consolas"/>
                <a:sym typeface="Consolas"/>
              </a:rPr>
              <a:t>D0n’t D0 ill3gal Sh1t !</a:t>
            </a: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pic>
        <p:nvPicPr>
          <p:cNvPr id="186" name="Google Shape;186;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87" name="Google Shape;187;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88" name="Google Shape;188;g308c0d0a792_0_301"/>
          <p:cNvPicPr preferRelativeResize="0"/>
          <p:nvPr/>
        </p:nvPicPr>
        <p:blipFill rotWithShape="1">
          <a:blip r:embed="rId6">
            <a:alphaModFix/>
          </a:blip>
          <a:srcRect b="0" l="14408" r="14394" t="0"/>
          <a:stretch/>
        </p:blipFill>
        <p:spPr>
          <a:xfrm>
            <a:off x="7758038" y="2441038"/>
            <a:ext cx="2980500" cy="2793000"/>
          </a:xfrm>
          <a:prstGeom prst="flowChartAlternateProcess">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8c0d0a792_3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95" name="Google Shape;195;g308c0d0a792_3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96" name="Google Shape;196;g308c0d0a792_3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7" name="Google Shape;197;g308c0d0a792_3_0"/>
          <p:cNvSpPr txBox="1"/>
          <p:nvPr/>
        </p:nvSpPr>
        <p:spPr>
          <a:xfrm>
            <a:off x="4655100" y="492975"/>
            <a:ext cx="28818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Spectral"/>
                <a:ea typeface="Spectral"/>
                <a:cs typeface="Spectral"/>
                <a:sym typeface="Spectral"/>
              </a:rPr>
              <a:t>What is OSINT ? </a:t>
            </a:r>
            <a:endParaRPr sz="2800">
              <a:solidFill>
                <a:schemeClr val="lt1"/>
              </a:solidFill>
              <a:latin typeface="Spectral"/>
              <a:ea typeface="Spectral"/>
              <a:cs typeface="Spectral"/>
              <a:sym typeface="Spectral"/>
            </a:endParaRPr>
          </a:p>
        </p:txBody>
      </p:sp>
      <p:sp>
        <p:nvSpPr>
          <p:cNvPr id="198" name="Google Shape;198;g308c0d0a792_3_0"/>
          <p:cNvSpPr txBox="1"/>
          <p:nvPr/>
        </p:nvSpPr>
        <p:spPr>
          <a:xfrm>
            <a:off x="1871125" y="1511925"/>
            <a:ext cx="8520300" cy="3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solidFill>
                  <a:schemeClr val="lt1"/>
                </a:solidFill>
                <a:latin typeface="Spectral"/>
                <a:ea typeface="Spectral"/>
                <a:cs typeface="Spectral"/>
                <a:sym typeface="Spectral"/>
              </a:rPr>
              <a:t>“Open-source intelligence (OSINT) is the process of gathering and analyzing publicly available information to assess threats, make decisions or answer specific questions.”</a:t>
            </a:r>
            <a:endParaRPr i="1" sz="1200">
              <a:solidFill>
                <a:schemeClr val="lt1"/>
              </a:solidFill>
              <a:latin typeface="Spectral"/>
              <a:ea typeface="Spectral"/>
              <a:cs typeface="Spectral"/>
              <a:sym typeface="Spectral"/>
            </a:endParaRPr>
          </a:p>
        </p:txBody>
      </p:sp>
      <p:sp>
        <p:nvSpPr>
          <p:cNvPr id="199" name="Google Shape;199;g308c0d0a792_3_0"/>
          <p:cNvSpPr/>
          <p:nvPr/>
        </p:nvSpPr>
        <p:spPr>
          <a:xfrm>
            <a:off x="137488" y="3004113"/>
            <a:ext cx="2952600" cy="8919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Collect</a:t>
            </a:r>
            <a:endParaRPr sz="1900">
              <a:solidFill>
                <a:srgbClr val="FFFFFF"/>
              </a:solidFill>
              <a:latin typeface="Roboto"/>
              <a:ea typeface="Roboto"/>
              <a:cs typeface="Roboto"/>
              <a:sym typeface="Roboto"/>
            </a:endParaRPr>
          </a:p>
        </p:txBody>
      </p:sp>
      <p:sp>
        <p:nvSpPr>
          <p:cNvPr id="200" name="Google Shape;200;g308c0d0a792_3_0"/>
          <p:cNvSpPr/>
          <p:nvPr/>
        </p:nvSpPr>
        <p:spPr>
          <a:xfrm>
            <a:off x="2588526" y="3003827"/>
            <a:ext cx="2751900" cy="891900"/>
          </a:xfrm>
          <a:prstGeom prst="chevron">
            <a:avLst>
              <a:gd fmla="val 50000" name="adj"/>
            </a:avLst>
          </a:prstGeom>
          <a:solidFill>
            <a:srgbClr val="A729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Protect</a:t>
            </a:r>
            <a:endParaRPr sz="1900">
              <a:solidFill>
                <a:srgbClr val="FFFFFF"/>
              </a:solidFill>
              <a:latin typeface="Roboto"/>
              <a:ea typeface="Roboto"/>
              <a:cs typeface="Roboto"/>
              <a:sym typeface="Roboto"/>
            </a:endParaRPr>
          </a:p>
        </p:txBody>
      </p:sp>
      <p:sp>
        <p:nvSpPr>
          <p:cNvPr id="201" name="Google Shape;201;g308c0d0a792_3_0"/>
          <p:cNvSpPr/>
          <p:nvPr/>
        </p:nvSpPr>
        <p:spPr>
          <a:xfrm>
            <a:off x="4826370" y="3003827"/>
            <a:ext cx="2751900" cy="8919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Analyse</a:t>
            </a:r>
            <a:endParaRPr sz="1900">
              <a:solidFill>
                <a:srgbClr val="FFFFFF"/>
              </a:solidFill>
              <a:latin typeface="Roboto"/>
              <a:ea typeface="Roboto"/>
              <a:cs typeface="Roboto"/>
              <a:sym typeface="Roboto"/>
            </a:endParaRPr>
          </a:p>
        </p:txBody>
      </p:sp>
      <p:sp>
        <p:nvSpPr>
          <p:cNvPr id="202" name="Google Shape;202;g308c0d0a792_3_0"/>
          <p:cNvSpPr/>
          <p:nvPr/>
        </p:nvSpPr>
        <p:spPr>
          <a:xfrm>
            <a:off x="9302625" y="3003827"/>
            <a:ext cx="2751900" cy="8919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Report</a:t>
            </a:r>
            <a:endParaRPr sz="1900">
              <a:solidFill>
                <a:srgbClr val="FFFFFF"/>
              </a:solidFill>
              <a:latin typeface="Roboto"/>
              <a:ea typeface="Roboto"/>
              <a:cs typeface="Roboto"/>
              <a:sym typeface="Roboto"/>
            </a:endParaRPr>
          </a:p>
        </p:txBody>
      </p:sp>
      <p:sp>
        <p:nvSpPr>
          <p:cNvPr id="203" name="Google Shape;203;g308c0d0a792_3_0"/>
          <p:cNvSpPr/>
          <p:nvPr/>
        </p:nvSpPr>
        <p:spPr>
          <a:xfrm>
            <a:off x="7064448" y="3003827"/>
            <a:ext cx="2751900" cy="8919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Verify</a:t>
            </a:r>
            <a:endParaRPr sz="1900">
              <a:solidFill>
                <a:srgbClr val="FFFFFF"/>
              </a:solidFill>
              <a:latin typeface="Roboto"/>
              <a:ea typeface="Roboto"/>
              <a:cs typeface="Roboto"/>
              <a:sym typeface="Roboto"/>
            </a:endParaRPr>
          </a:p>
        </p:txBody>
      </p:sp>
      <p:pic>
        <p:nvPicPr>
          <p:cNvPr descr="a cartoon of a woman in a blue hat standing next to a duck (Provided by Tenor)" id="204" name="Google Shape;204;g308c0d0a792_3_0"/>
          <p:cNvPicPr preferRelativeResize="0"/>
          <p:nvPr/>
        </p:nvPicPr>
        <p:blipFill>
          <a:blip r:embed="rId4">
            <a:alphaModFix/>
          </a:blip>
          <a:stretch>
            <a:fillRect/>
          </a:stretch>
        </p:blipFill>
        <p:spPr>
          <a:xfrm>
            <a:off x="137500" y="4198446"/>
            <a:ext cx="3094599" cy="2305425"/>
          </a:xfrm>
          <a:prstGeom prst="rect">
            <a:avLst/>
          </a:prstGeom>
          <a:noFill/>
          <a:ln>
            <a:noFill/>
          </a:ln>
        </p:spPr>
      </p:pic>
      <p:pic>
        <p:nvPicPr>
          <p:cNvPr descr="a man peeking out from behind a tree with a caption that says when the suspects are on the move in the room (Provided by Tenor)" id="205" name="Google Shape;205;g308c0d0a792_3_0"/>
          <p:cNvPicPr preferRelativeResize="0"/>
          <p:nvPr/>
        </p:nvPicPr>
        <p:blipFill>
          <a:blip r:embed="rId5">
            <a:alphaModFix/>
          </a:blip>
          <a:stretch>
            <a:fillRect/>
          </a:stretch>
        </p:blipFill>
        <p:spPr>
          <a:xfrm>
            <a:off x="3759550" y="4079563"/>
            <a:ext cx="4743450" cy="2543175"/>
          </a:xfrm>
          <a:prstGeom prst="rect">
            <a:avLst/>
          </a:prstGeom>
          <a:noFill/>
          <a:ln>
            <a:noFill/>
          </a:ln>
        </p:spPr>
      </p:pic>
      <p:pic>
        <p:nvPicPr>
          <p:cNvPr descr="patrick star from spongebob squarepants is wearing a top hat and saying this grain of sand looks pretty suspicious (Provided by Tenor)" id="206" name="Google Shape;206;g308c0d0a792_3_0"/>
          <p:cNvPicPr preferRelativeResize="0"/>
          <p:nvPr/>
        </p:nvPicPr>
        <p:blipFill>
          <a:blip r:embed="rId6">
            <a:alphaModFix/>
          </a:blip>
          <a:stretch>
            <a:fillRect/>
          </a:stretch>
        </p:blipFill>
        <p:spPr>
          <a:xfrm>
            <a:off x="8694075" y="4319200"/>
            <a:ext cx="2751900" cy="206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04"/>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0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0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308c0d0a792_0_286"/>
          <p:cNvPicPr preferRelativeResize="0"/>
          <p:nvPr/>
        </p:nvPicPr>
        <p:blipFill>
          <a:blip r:embed="rId3">
            <a:alphaModFix/>
          </a:blip>
          <a:stretch>
            <a:fillRect/>
          </a:stretch>
        </p:blipFill>
        <p:spPr>
          <a:xfrm>
            <a:off x="0" y="47"/>
            <a:ext cx="12192000" cy="6857951"/>
          </a:xfrm>
          <a:prstGeom prst="rect">
            <a:avLst/>
          </a:prstGeom>
          <a:noFill/>
          <a:ln>
            <a:noFill/>
          </a:ln>
        </p:spPr>
      </p:pic>
      <p:pic>
        <p:nvPicPr>
          <p:cNvPr id="213" name="Google Shape;213;g308c0d0a792_0_286"/>
          <p:cNvPicPr preferRelativeResize="0"/>
          <p:nvPr/>
        </p:nvPicPr>
        <p:blipFill>
          <a:blip r:embed="rId4">
            <a:alphaModFix/>
          </a:blip>
          <a:stretch>
            <a:fillRect/>
          </a:stretch>
        </p:blipFill>
        <p:spPr>
          <a:xfrm>
            <a:off x="3100388" y="2033588"/>
            <a:ext cx="5991225" cy="2790825"/>
          </a:xfrm>
          <a:prstGeom prst="rect">
            <a:avLst/>
          </a:prstGeom>
          <a:noFill/>
          <a:ln>
            <a:noFill/>
          </a:ln>
        </p:spPr>
      </p:pic>
      <p:sp>
        <p:nvSpPr>
          <p:cNvPr id="214" name="Google Shape;214;g308c0d0a792_0_286"/>
          <p:cNvSpPr txBox="1"/>
          <p:nvPr/>
        </p:nvSpPr>
        <p:spPr>
          <a:xfrm>
            <a:off x="4686900" y="543075"/>
            <a:ext cx="28182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Spectral"/>
                <a:ea typeface="Spectral"/>
                <a:cs typeface="Spectral"/>
                <a:sym typeface="Spectral"/>
              </a:rPr>
              <a:t>Sources of Data </a:t>
            </a:r>
            <a:endParaRPr sz="2800">
              <a:solidFill>
                <a:schemeClr val="lt1"/>
              </a:solidFill>
              <a:latin typeface="Spectral"/>
              <a:ea typeface="Spectral"/>
              <a:cs typeface="Spectral"/>
              <a:sym typeface="Spectral"/>
            </a:endParaRPr>
          </a:p>
        </p:txBody>
      </p:sp>
      <p:pic>
        <p:nvPicPr>
          <p:cNvPr id="215" name="Google Shape;215;g308c0d0a792_0_286"/>
          <p:cNvPicPr preferRelativeResize="0"/>
          <p:nvPr/>
        </p:nvPicPr>
        <p:blipFill>
          <a:blip r:embed="rId5">
            <a:alphaModFix/>
          </a:blip>
          <a:stretch>
            <a:fillRect/>
          </a:stretch>
        </p:blipFill>
        <p:spPr>
          <a:xfrm>
            <a:off x="3837113" y="1122375"/>
            <a:ext cx="744525" cy="785075"/>
          </a:xfrm>
          <a:prstGeom prst="rect">
            <a:avLst/>
          </a:prstGeom>
          <a:noFill/>
          <a:ln>
            <a:noFill/>
          </a:ln>
        </p:spPr>
      </p:pic>
      <p:pic>
        <p:nvPicPr>
          <p:cNvPr id="216" name="Google Shape;216;g308c0d0a792_0_286"/>
          <p:cNvPicPr preferRelativeResize="0"/>
          <p:nvPr/>
        </p:nvPicPr>
        <p:blipFill>
          <a:blip r:embed="rId6">
            <a:alphaModFix/>
          </a:blip>
          <a:stretch>
            <a:fillRect/>
          </a:stretch>
        </p:blipFill>
        <p:spPr>
          <a:xfrm>
            <a:off x="7610363" y="1122375"/>
            <a:ext cx="744525" cy="785075"/>
          </a:xfrm>
          <a:prstGeom prst="rect">
            <a:avLst/>
          </a:prstGeom>
          <a:noFill/>
          <a:ln>
            <a:noFill/>
          </a:ln>
        </p:spPr>
      </p:pic>
      <p:pic>
        <p:nvPicPr>
          <p:cNvPr id="217" name="Google Shape;217;g308c0d0a792_0_286"/>
          <p:cNvPicPr preferRelativeResize="0"/>
          <p:nvPr/>
        </p:nvPicPr>
        <p:blipFill>
          <a:blip r:embed="rId7">
            <a:alphaModFix/>
          </a:blip>
          <a:stretch>
            <a:fillRect/>
          </a:stretch>
        </p:blipFill>
        <p:spPr>
          <a:xfrm>
            <a:off x="3837125" y="4950575"/>
            <a:ext cx="744525" cy="785075"/>
          </a:xfrm>
          <a:prstGeom prst="rect">
            <a:avLst/>
          </a:prstGeom>
          <a:noFill/>
          <a:ln>
            <a:noFill/>
          </a:ln>
        </p:spPr>
      </p:pic>
      <p:pic>
        <p:nvPicPr>
          <p:cNvPr id="218" name="Google Shape;218;g308c0d0a792_0_286"/>
          <p:cNvPicPr preferRelativeResize="0"/>
          <p:nvPr/>
        </p:nvPicPr>
        <p:blipFill>
          <a:blip r:embed="rId8">
            <a:alphaModFix/>
          </a:blip>
          <a:stretch>
            <a:fillRect/>
          </a:stretch>
        </p:blipFill>
        <p:spPr>
          <a:xfrm>
            <a:off x="5723738" y="5861800"/>
            <a:ext cx="744525" cy="785075"/>
          </a:xfrm>
          <a:prstGeom prst="rect">
            <a:avLst/>
          </a:prstGeom>
          <a:noFill/>
          <a:ln>
            <a:noFill/>
          </a:ln>
        </p:spPr>
      </p:pic>
      <p:pic>
        <p:nvPicPr>
          <p:cNvPr id="219" name="Google Shape;219;g308c0d0a792_0_286"/>
          <p:cNvPicPr preferRelativeResize="0"/>
          <p:nvPr/>
        </p:nvPicPr>
        <p:blipFill>
          <a:blip r:embed="rId9">
            <a:alphaModFix/>
          </a:blip>
          <a:stretch>
            <a:fillRect/>
          </a:stretch>
        </p:blipFill>
        <p:spPr>
          <a:xfrm>
            <a:off x="4750013" y="1122387"/>
            <a:ext cx="785075" cy="785075"/>
          </a:xfrm>
          <a:prstGeom prst="rect">
            <a:avLst/>
          </a:prstGeom>
          <a:noFill/>
          <a:ln>
            <a:noFill/>
          </a:ln>
        </p:spPr>
      </p:pic>
      <p:pic>
        <p:nvPicPr>
          <p:cNvPr id="220" name="Google Shape;220;g308c0d0a792_0_286"/>
          <p:cNvPicPr preferRelativeResize="0"/>
          <p:nvPr/>
        </p:nvPicPr>
        <p:blipFill>
          <a:blip r:embed="rId10">
            <a:alphaModFix/>
          </a:blip>
          <a:stretch>
            <a:fillRect/>
          </a:stretch>
        </p:blipFill>
        <p:spPr>
          <a:xfrm>
            <a:off x="5703463" y="1122375"/>
            <a:ext cx="785075" cy="785075"/>
          </a:xfrm>
          <a:prstGeom prst="rect">
            <a:avLst/>
          </a:prstGeom>
          <a:noFill/>
          <a:ln>
            <a:noFill/>
          </a:ln>
        </p:spPr>
      </p:pic>
      <p:pic>
        <p:nvPicPr>
          <p:cNvPr id="221" name="Google Shape;221;g308c0d0a792_0_286"/>
          <p:cNvPicPr preferRelativeResize="0"/>
          <p:nvPr/>
        </p:nvPicPr>
        <p:blipFill>
          <a:blip r:embed="rId11">
            <a:alphaModFix/>
          </a:blip>
          <a:stretch>
            <a:fillRect/>
          </a:stretch>
        </p:blipFill>
        <p:spPr>
          <a:xfrm>
            <a:off x="6656925" y="4950575"/>
            <a:ext cx="785075" cy="785075"/>
          </a:xfrm>
          <a:prstGeom prst="rect">
            <a:avLst/>
          </a:prstGeom>
          <a:noFill/>
          <a:ln>
            <a:noFill/>
          </a:ln>
        </p:spPr>
      </p:pic>
      <p:pic>
        <p:nvPicPr>
          <p:cNvPr id="222" name="Google Shape;222;g308c0d0a792_0_286"/>
          <p:cNvPicPr preferRelativeResize="0"/>
          <p:nvPr/>
        </p:nvPicPr>
        <p:blipFill>
          <a:blip r:embed="rId12">
            <a:alphaModFix/>
          </a:blip>
          <a:stretch>
            <a:fillRect/>
          </a:stretch>
        </p:blipFill>
        <p:spPr>
          <a:xfrm>
            <a:off x="6656913" y="1122375"/>
            <a:ext cx="785075" cy="785075"/>
          </a:xfrm>
          <a:prstGeom prst="rect">
            <a:avLst/>
          </a:prstGeom>
          <a:noFill/>
          <a:ln>
            <a:noFill/>
          </a:ln>
        </p:spPr>
      </p:pic>
      <p:pic>
        <p:nvPicPr>
          <p:cNvPr id="223" name="Google Shape;223;g308c0d0a792_0_286"/>
          <p:cNvPicPr preferRelativeResize="0"/>
          <p:nvPr/>
        </p:nvPicPr>
        <p:blipFill>
          <a:blip r:embed="rId13">
            <a:alphaModFix/>
          </a:blip>
          <a:stretch>
            <a:fillRect/>
          </a:stretch>
        </p:blipFill>
        <p:spPr>
          <a:xfrm>
            <a:off x="5703463" y="4950575"/>
            <a:ext cx="785075" cy="785075"/>
          </a:xfrm>
          <a:prstGeom prst="rect">
            <a:avLst/>
          </a:prstGeom>
          <a:noFill/>
          <a:ln>
            <a:noFill/>
          </a:ln>
        </p:spPr>
      </p:pic>
      <p:pic>
        <p:nvPicPr>
          <p:cNvPr id="224" name="Google Shape;224;g308c0d0a792_0_286"/>
          <p:cNvPicPr preferRelativeResize="0"/>
          <p:nvPr/>
        </p:nvPicPr>
        <p:blipFill>
          <a:blip r:embed="rId14">
            <a:alphaModFix/>
          </a:blip>
          <a:stretch>
            <a:fillRect/>
          </a:stretch>
        </p:blipFill>
        <p:spPr>
          <a:xfrm>
            <a:off x="4750025" y="4950563"/>
            <a:ext cx="785075" cy="785075"/>
          </a:xfrm>
          <a:prstGeom prst="rect">
            <a:avLst/>
          </a:prstGeom>
          <a:noFill/>
          <a:ln>
            <a:noFill/>
          </a:ln>
        </p:spPr>
      </p:pic>
      <p:pic>
        <p:nvPicPr>
          <p:cNvPr id="225" name="Google Shape;225;g308c0d0a792_0_286"/>
          <p:cNvPicPr preferRelativeResize="0"/>
          <p:nvPr/>
        </p:nvPicPr>
        <p:blipFill>
          <a:blip r:embed="rId15">
            <a:alphaModFix/>
          </a:blip>
          <a:stretch>
            <a:fillRect/>
          </a:stretch>
        </p:blipFill>
        <p:spPr>
          <a:xfrm>
            <a:off x="7590088" y="4950563"/>
            <a:ext cx="785075" cy="78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30a35c39a8d_0_69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2" name="Google Shape;232;g30a35c39a8d_0_696"/>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A (not) sponsored ad break ;) </a:t>
            </a:r>
            <a:endParaRPr sz="2800">
              <a:solidFill>
                <a:schemeClr val="lt1"/>
              </a:solidFill>
              <a:latin typeface="Spectral"/>
              <a:ea typeface="Spectral"/>
              <a:cs typeface="Spectral"/>
              <a:sym typeface="Spectral"/>
            </a:endParaRPr>
          </a:p>
        </p:txBody>
      </p:sp>
      <p:pic>
        <p:nvPicPr>
          <p:cNvPr id="233" name="Google Shape;233;g30a35c39a8d_0_696"/>
          <p:cNvPicPr preferRelativeResize="0"/>
          <p:nvPr/>
        </p:nvPicPr>
        <p:blipFill>
          <a:blip r:embed="rId4">
            <a:alphaModFix/>
          </a:blip>
          <a:stretch>
            <a:fillRect/>
          </a:stretch>
        </p:blipFill>
        <p:spPr>
          <a:xfrm>
            <a:off x="4620475" y="1206575"/>
            <a:ext cx="2951050" cy="1106650"/>
          </a:xfrm>
          <a:prstGeom prst="rect">
            <a:avLst/>
          </a:prstGeom>
          <a:noFill/>
          <a:ln>
            <a:noFill/>
          </a:ln>
        </p:spPr>
      </p:pic>
      <p:pic>
        <p:nvPicPr>
          <p:cNvPr id="234" name="Google Shape;234;g30a35c39a8d_0_696"/>
          <p:cNvPicPr preferRelativeResize="0"/>
          <p:nvPr/>
        </p:nvPicPr>
        <p:blipFill>
          <a:blip r:embed="rId5">
            <a:alphaModFix/>
          </a:blip>
          <a:stretch>
            <a:fillRect/>
          </a:stretch>
        </p:blipFill>
        <p:spPr>
          <a:xfrm>
            <a:off x="3714750" y="2448425"/>
            <a:ext cx="4762500" cy="1009650"/>
          </a:xfrm>
          <a:prstGeom prst="rect">
            <a:avLst/>
          </a:prstGeom>
          <a:noFill/>
          <a:ln>
            <a:noFill/>
          </a:ln>
        </p:spPr>
      </p:pic>
      <p:pic>
        <p:nvPicPr>
          <p:cNvPr id="235" name="Google Shape;235;g30a35c39a8d_0_696"/>
          <p:cNvPicPr preferRelativeResize="0"/>
          <p:nvPr/>
        </p:nvPicPr>
        <p:blipFill>
          <a:blip r:embed="rId6">
            <a:alphaModFix/>
          </a:blip>
          <a:stretch>
            <a:fillRect/>
          </a:stretch>
        </p:blipFill>
        <p:spPr>
          <a:xfrm>
            <a:off x="5476875" y="3319813"/>
            <a:ext cx="1238250" cy="1800225"/>
          </a:xfrm>
          <a:prstGeom prst="rect">
            <a:avLst/>
          </a:prstGeom>
          <a:noFill/>
          <a:ln>
            <a:noFill/>
          </a:ln>
        </p:spPr>
      </p:pic>
      <p:pic>
        <p:nvPicPr>
          <p:cNvPr id="236" name="Google Shape;236;g30a35c39a8d_0_696"/>
          <p:cNvPicPr preferRelativeResize="0"/>
          <p:nvPr/>
        </p:nvPicPr>
        <p:blipFill>
          <a:blip r:embed="rId7">
            <a:alphaModFix/>
          </a:blip>
          <a:stretch>
            <a:fillRect/>
          </a:stretch>
        </p:blipFill>
        <p:spPr>
          <a:xfrm>
            <a:off x="5111525" y="5506150"/>
            <a:ext cx="914400" cy="914400"/>
          </a:xfrm>
          <a:prstGeom prst="rect">
            <a:avLst/>
          </a:prstGeom>
          <a:noFill/>
          <a:ln>
            <a:noFill/>
          </a:ln>
        </p:spPr>
      </p:pic>
      <p:pic>
        <p:nvPicPr>
          <p:cNvPr id="237" name="Google Shape;237;g30a35c39a8d_0_696"/>
          <p:cNvPicPr preferRelativeResize="0"/>
          <p:nvPr/>
        </p:nvPicPr>
        <p:blipFill>
          <a:blip r:embed="rId8">
            <a:alphaModFix/>
          </a:blip>
          <a:stretch>
            <a:fillRect/>
          </a:stretch>
        </p:blipFill>
        <p:spPr>
          <a:xfrm>
            <a:off x="6115050" y="5506150"/>
            <a:ext cx="914400" cy="914400"/>
          </a:xfrm>
          <a:prstGeom prst="rect">
            <a:avLst/>
          </a:prstGeom>
          <a:noFill/>
          <a:ln>
            <a:noFill/>
          </a:ln>
        </p:spPr>
      </p:pic>
      <p:pic>
        <p:nvPicPr>
          <p:cNvPr id="238" name="Google Shape;238;g30a35c39a8d_0_696"/>
          <p:cNvPicPr preferRelativeResize="0"/>
          <p:nvPr/>
        </p:nvPicPr>
        <p:blipFill>
          <a:blip r:embed="rId9">
            <a:alphaModFix/>
          </a:blip>
          <a:stretch>
            <a:fillRect/>
          </a:stretch>
        </p:blipFill>
        <p:spPr>
          <a:xfrm>
            <a:off x="7029438" y="3886563"/>
            <a:ext cx="1438275" cy="666750"/>
          </a:xfrm>
          <a:prstGeom prst="rect">
            <a:avLst/>
          </a:prstGeom>
          <a:noFill/>
          <a:ln>
            <a:noFill/>
          </a:ln>
        </p:spPr>
      </p:pic>
      <p:pic>
        <p:nvPicPr>
          <p:cNvPr id="239" name="Google Shape;239;g30a35c39a8d_0_696"/>
          <p:cNvPicPr preferRelativeResize="0"/>
          <p:nvPr/>
        </p:nvPicPr>
        <p:blipFill>
          <a:blip r:embed="rId10">
            <a:alphaModFix/>
          </a:blip>
          <a:stretch>
            <a:fillRect/>
          </a:stretch>
        </p:blipFill>
        <p:spPr>
          <a:xfrm>
            <a:off x="8591225" y="1071365"/>
            <a:ext cx="1619013" cy="914400"/>
          </a:xfrm>
          <a:prstGeom prst="rect">
            <a:avLst/>
          </a:prstGeom>
          <a:noFill/>
          <a:ln>
            <a:noFill/>
          </a:ln>
        </p:spPr>
      </p:pic>
      <p:pic>
        <p:nvPicPr>
          <p:cNvPr id="240" name="Google Shape;240;g30a35c39a8d_0_696"/>
          <p:cNvPicPr preferRelativeResize="0"/>
          <p:nvPr/>
        </p:nvPicPr>
        <p:blipFill>
          <a:blip r:embed="rId11">
            <a:alphaModFix/>
          </a:blip>
          <a:stretch>
            <a:fillRect/>
          </a:stretch>
        </p:blipFill>
        <p:spPr>
          <a:xfrm>
            <a:off x="3346338" y="4981798"/>
            <a:ext cx="1765198" cy="271483"/>
          </a:xfrm>
          <a:prstGeom prst="rect">
            <a:avLst/>
          </a:prstGeom>
          <a:noFill/>
          <a:ln>
            <a:noFill/>
          </a:ln>
        </p:spPr>
      </p:pic>
      <p:pic>
        <p:nvPicPr>
          <p:cNvPr id="241" name="Google Shape;241;g30a35c39a8d_0_696"/>
          <p:cNvPicPr preferRelativeResize="0"/>
          <p:nvPr/>
        </p:nvPicPr>
        <p:blipFill>
          <a:blip r:embed="rId12">
            <a:alphaModFix/>
          </a:blip>
          <a:stretch>
            <a:fillRect/>
          </a:stretch>
        </p:blipFill>
        <p:spPr>
          <a:xfrm>
            <a:off x="7080463" y="4646038"/>
            <a:ext cx="3152775" cy="942975"/>
          </a:xfrm>
          <a:prstGeom prst="rect">
            <a:avLst/>
          </a:prstGeom>
          <a:noFill/>
          <a:ln>
            <a:noFill/>
          </a:ln>
        </p:spPr>
      </p:pic>
      <p:pic>
        <p:nvPicPr>
          <p:cNvPr id="242" name="Google Shape;242;g30a35c39a8d_0_696"/>
          <p:cNvPicPr preferRelativeResize="0"/>
          <p:nvPr/>
        </p:nvPicPr>
        <p:blipFill>
          <a:blip r:embed="rId13">
            <a:alphaModFix/>
          </a:blip>
          <a:stretch>
            <a:fillRect/>
          </a:stretch>
        </p:blipFill>
        <p:spPr>
          <a:xfrm>
            <a:off x="1946450" y="4027238"/>
            <a:ext cx="3216097" cy="38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30a35c39a8d_0_7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9" name="Google Shape;249;g30a35c39a8d_0_724"/>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a:t>
            </a:r>
            <a:r>
              <a:rPr lang="en-GB" sz="2800">
                <a:solidFill>
                  <a:schemeClr val="lt1"/>
                </a:solidFill>
                <a:latin typeface="Spectral"/>
                <a:ea typeface="Spectral"/>
                <a:cs typeface="Spectral"/>
                <a:sym typeface="Spectral"/>
              </a:rPr>
              <a:t> </a:t>
            </a:r>
            <a:endParaRPr sz="2800">
              <a:solidFill>
                <a:schemeClr val="lt1"/>
              </a:solidFill>
              <a:latin typeface="Spectral"/>
              <a:ea typeface="Spectral"/>
              <a:cs typeface="Spectral"/>
              <a:sym typeface="Spectral"/>
            </a:endParaRPr>
          </a:p>
        </p:txBody>
      </p:sp>
      <p:pic>
        <p:nvPicPr>
          <p:cNvPr id="250" name="Google Shape;250;g30a35c39a8d_0_724"/>
          <p:cNvPicPr preferRelativeResize="0"/>
          <p:nvPr/>
        </p:nvPicPr>
        <p:blipFill>
          <a:blip r:embed="rId4">
            <a:alphaModFix/>
          </a:blip>
          <a:stretch>
            <a:fillRect/>
          </a:stretch>
        </p:blipFill>
        <p:spPr>
          <a:xfrm>
            <a:off x="1831013" y="1617675"/>
            <a:ext cx="8529976" cy="479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30c067e53a5_0_95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7" name="Google Shape;257;g30c067e53a5_0_956"/>
          <p:cNvSpPr txBox="1"/>
          <p:nvPr/>
        </p:nvSpPr>
        <p:spPr>
          <a:xfrm>
            <a:off x="3714750" y="492075"/>
            <a:ext cx="47625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Spectral"/>
                <a:ea typeface="Spectral"/>
                <a:cs typeface="Spectral"/>
                <a:sym typeface="Spectral"/>
              </a:rPr>
              <a:t>Careers in OSINT and Intelligence </a:t>
            </a:r>
            <a:endParaRPr sz="2800">
              <a:solidFill>
                <a:schemeClr val="lt1"/>
              </a:solidFill>
              <a:latin typeface="Spectral"/>
              <a:ea typeface="Spectral"/>
              <a:cs typeface="Spectral"/>
              <a:sym typeface="Spectral"/>
            </a:endParaRPr>
          </a:p>
        </p:txBody>
      </p:sp>
      <p:pic>
        <p:nvPicPr>
          <p:cNvPr id="258" name="Google Shape;258;g30c067e53a5_0_956"/>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